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4"/>
  </p:notesMasterIdLst>
  <p:sldIdLst>
    <p:sldId id="256" r:id="rId2"/>
    <p:sldId id="339" r:id="rId3"/>
    <p:sldId id="324" r:id="rId4"/>
    <p:sldId id="259" r:id="rId5"/>
    <p:sldId id="260" r:id="rId6"/>
    <p:sldId id="261" r:id="rId7"/>
    <p:sldId id="262" r:id="rId8"/>
    <p:sldId id="257" r:id="rId9"/>
    <p:sldId id="258" r:id="rId10"/>
    <p:sldId id="263" r:id="rId11"/>
    <p:sldId id="264" r:id="rId12"/>
    <p:sldId id="265" r:id="rId13"/>
    <p:sldId id="266" r:id="rId14"/>
    <p:sldId id="267" r:id="rId15"/>
    <p:sldId id="325" r:id="rId16"/>
    <p:sldId id="271" r:id="rId17"/>
    <p:sldId id="290" r:id="rId18"/>
    <p:sldId id="292" r:id="rId19"/>
    <p:sldId id="289" r:id="rId20"/>
    <p:sldId id="326" r:id="rId21"/>
    <p:sldId id="293" r:id="rId22"/>
    <p:sldId id="327" r:id="rId23"/>
    <p:sldId id="294" r:id="rId24"/>
    <p:sldId id="285" r:id="rId25"/>
    <p:sldId id="287" r:id="rId26"/>
    <p:sldId id="328" r:id="rId27"/>
    <p:sldId id="295" r:id="rId28"/>
    <p:sldId id="329" r:id="rId29"/>
    <p:sldId id="273" r:id="rId30"/>
    <p:sldId id="321" r:id="rId31"/>
    <p:sldId id="275" r:id="rId32"/>
    <p:sldId id="330" r:id="rId33"/>
    <p:sldId id="276" r:id="rId34"/>
    <p:sldId id="277" r:id="rId35"/>
    <p:sldId id="331" r:id="rId36"/>
    <p:sldId id="281" r:id="rId37"/>
    <p:sldId id="282" r:id="rId38"/>
    <p:sldId id="283" r:id="rId39"/>
    <p:sldId id="284" r:id="rId40"/>
    <p:sldId id="332" r:id="rId41"/>
    <p:sldId id="288" r:id="rId42"/>
    <p:sldId id="297" r:id="rId43"/>
    <p:sldId id="298" r:id="rId44"/>
    <p:sldId id="299" r:id="rId45"/>
    <p:sldId id="300" r:id="rId46"/>
    <p:sldId id="333" r:id="rId47"/>
    <p:sldId id="302" r:id="rId48"/>
    <p:sldId id="334" r:id="rId49"/>
    <p:sldId id="303" r:id="rId50"/>
    <p:sldId id="304" r:id="rId51"/>
    <p:sldId id="305" r:id="rId52"/>
    <p:sldId id="306" r:id="rId53"/>
    <p:sldId id="335" r:id="rId54"/>
    <p:sldId id="336" r:id="rId55"/>
    <p:sldId id="309" r:id="rId56"/>
    <p:sldId id="337" r:id="rId57"/>
    <p:sldId id="316" r:id="rId58"/>
    <p:sldId id="338" r:id="rId59"/>
    <p:sldId id="317" r:id="rId60"/>
    <p:sldId id="323" r:id="rId61"/>
    <p:sldId id="319" r:id="rId62"/>
    <p:sldId id="320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94625" autoAdjust="0"/>
  </p:normalViewPr>
  <p:slideViewPr>
    <p:cSldViewPr>
      <p:cViewPr varScale="1">
        <p:scale>
          <a:sx n="65" d="100"/>
          <a:sy n="65" d="100"/>
        </p:scale>
        <p:origin x="66" y="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9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" y="0"/>
            <a:ext cx="91531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JAVA Essential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0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클래스와</a:t>
            </a:r>
            <a:r>
              <a:rPr lang="en-US" altLang="ko-KR"/>
              <a:t> 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객체의 속성</a:t>
            </a:r>
            <a:r>
              <a:rPr lang="en-US" altLang="ko-KR" dirty="0"/>
              <a:t>(state)</a:t>
            </a:r>
            <a:r>
              <a:rPr lang="ko-KR" altLang="en-US" dirty="0"/>
              <a:t>과 행위</a:t>
            </a:r>
            <a:r>
              <a:rPr lang="en-US" altLang="ko-KR" dirty="0"/>
              <a:t>(behavior)</a:t>
            </a:r>
            <a:r>
              <a:rPr lang="ko-KR" altLang="en-US" dirty="0"/>
              <a:t> 선언</a:t>
            </a:r>
            <a:endParaRPr lang="en-US" altLang="ko-KR" dirty="0"/>
          </a:p>
          <a:p>
            <a:pPr lvl="1"/>
            <a:r>
              <a:rPr lang="ko-KR" altLang="en-US" dirty="0"/>
              <a:t>객체의 설계도 혹은 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클래스의 틀로 찍어낸 실체</a:t>
            </a:r>
            <a:endParaRPr lang="en-US" altLang="ko-KR" dirty="0"/>
          </a:p>
          <a:p>
            <a:pPr lvl="2"/>
            <a:r>
              <a:rPr lang="ko-KR" altLang="en-US" dirty="0"/>
              <a:t>프로그램 실행 중에 생성되는 실체</a:t>
            </a:r>
            <a:endParaRPr lang="en-US" altLang="ko-KR" dirty="0"/>
          </a:p>
          <a:p>
            <a:pPr lvl="2"/>
            <a:r>
              <a:rPr lang="ko-KR" altLang="en-US" dirty="0"/>
              <a:t>메모리 공간을 갖는 구체적인</a:t>
            </a:r>
            <a:r>
              <a:rPr lang="en-US" altLang="ko-KR" dirty="0"/>
              <a:t> </a:t>
            </a:r>
            <a:r>
              <a:rPr lang="ko-KR" altLang="en-US" dirty="0"/>
              <a:t>실체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en-US" altLang="ko-KR" dirty="0"/>
              <a:t>(instance)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소나타자동차</a:t>
            </a:r>
            <a:r>
              <a:rPr lang="en-US" altLang="ko-KR" dirty="0"/>
              <a:t>, 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출고된 실제 소나타 </a:t>
            </a:r>
            <a:r>
              <a:rPr lang="en-US" altLang="ko-KR" dirty="0"/>
              <a:t>100</a:t>
            </a:r>
            <a:r>
              <a:rPr lang="ko-KR" altLang="en-US" dirty="0"/>
              <a:t>대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벽시계</a:t>
            </a:r>
            <a:r>
              <a:rPr lang="en-US" altLang="ko-KR" dirty="0"/>
              <a:t>, 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 err="1"/>
              <a:t>우리집</a:t>
            </a:r>
            <a:r>
              <a:rPr lang="ko-KR" altLang="en-US" dirty="0"/>
              <a:t> 벽에 걸린 벽시계들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책상</a:t>
            </a:r>
            <a:r>
              <a:rPr lang="en-US" altLang="ko-KR" dirty="0"/>
              <a:t>, 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우리가 사용중인 실제 책상들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3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객체와의 관계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사람을 사례로 든 클래스와 객체 사례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25868"/>
            <a:ext cx="6717457" cy="484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475656" y="6217567"/>
            <a:ext cx="64087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객체들은 클래스에 선언된 동일한 속성을 가지지만 속성 값은 서로 다름</a:t>
            </a:r>
          </a:p>
        </p:txBody>
      </p:sp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클래스 구성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/>
              <a:t>클래스</a:t>
            </a:r>
            <a:endParaRPr lang="en-US" altLang="ko-KR" sz="1800" dirty="0"/>
          </a:p>
          <a:p>
            <a:pPr lvl="1"/>
            <a:r>
              <a:rPr lang="en-US" altLang="ko-KR" sz="1600" dirty="0"/>
              <a:t>class </a:t>
            </a:r>
            <a:r>
              <a:rPr lang="ko-KR" altLang="en-US" sz="1600" dirty="0"/>
              <a:t>키워드로 선언</a:t>
            </a:r>
            <a:endParaRPr lang="en-US" altLang="ko-KR" sz="1600" dirty="0"/>
          </a:p>
          <a:p>
            <a:pPr lvl="1"/>
            <a:r>
              <a:rPr lang="ko-KR" altLang="en-US" sz="1600" dirty="0"/>
              <a:t>멤버 </a:t>
            </a:r>
            <a:r>
              <a:rPr lang="en-US" altLang="ko-KR" sz="1600" dirty="0"/>
              <a:t>: </a:t>
            </a:r>
            <a:r>
              <a:rPr lang="ko-KR" altLang="en-US" sz="1600" dirty="0"/>
              <a:t>클래스 구성 요소</a:t>
            </a:r>
            <a:endParaRPr lang="en-US" altLang="ko-KR" sz="1600" dirty="0"/>
          </a:p>
          <a:p>
            <a:pPr lvl="2"/>
            <a:r>
              <a:rPr lang="ko-KR" altLang="en-US" sz="1400" dirty="0"/>
              <a:t>필드</a:t>
            </a:r>
            <a:r>
              <a:rPr lang="en-US" altLang="ko-KR" sz="1400" dirty="0"/>
              <a:t>(</a:t>
            </a:r>
            <a:r>
              <a:rPr lang="ko-KR" altLang="en-US" sz="1400" dirty="0"/>
              <a:t>멤버 변수</a:t>
            </a:r>
            <a:r>
              <a:rPr lang="en-US" altLang="ko-KR" sz="1400" dirty="0"/>
              <a:t>)</a:t>
            </a:r>
            <a:r>
              <a:rPr lang="ko-KR" altLang="en-US" sz="1400" dirty="0"/>
              <a:t>와 </a:t>
            </a:r>
            <a:r>
              <a:rPr lang="ko-KR" altLang="en-US" sz="1400" dirty="0" err="1"/>
              <a:t>메소드</a:t>
            </a:r>
            <a:r>
              <a:rPr lang="en-US" altLang="ko-KR" sz="1400" dirty="0"/>
              <a:t>(</a:t>
            </a:r>
            <a:r>
              <a:rPr lang="ko-KR" altLang="en-US" sz="1400" dirty="0"/>
              <a:t>멤버 함수</a:t>
            </a:r>
            <a:r>
              <a:rPr lang="en-US" altLang="ko-KR" sz="1400" dirty="0"/>
              <a:t>)</a:t>
            </a:r>
          </a:p>
          <a:p>
            <a:pPr lvl="1"/>
            <a:r>
              <a:rPr lang="ko-KR" altLang="en-US" sz="1600" dirty="0"/>
              <a:t>클래스에 대한 </a:t>
            </a:r>
            <a:r>
              <a:rPr lang="en-US" altLang="ko-KR" sz="1600" dirty="0"/>
              <a:t>public </a:t>
            </a:r>
            <a:r>
              <a:rPr lang="ko-KR" altLang="en-US" sz="1600" dirty="0"/>
              <a:t>접근 지정 </a:t>
            </a:r>
            <a:r>
              <a:rPr lang="en-US" altLang="ko-KR" sz="1600" dirty="0"/>
              <a:t>: </a:t>
            </a:r>
            <a:r>
              <a:rPr lang="ko-KR" altLang="en-US" sz="1400" dirty="0"/>
              <a:t>다른 모든 클래스에서 클래스 사용 허락</a:t>
            </a:r>
            <a:endParaRPr lang="en-US" altLang="ko-KR" sz="1400" dirty="0"/>
          </a:p>
          <a:p>
            <a:pPr lvl="1"/>
            <a:r>
              <a:rPr lang="ko-KR" altLang="en-US" sz="1600" dirty="0"/>
              <a:t>멤버에 대한 </a:t>
            </a:r>
            <a:r>
              <a:rPr lang="en-US" altLang="ko-KR" sz="1600" dirty="0"/>
              <a:t>public </a:t>
            </a:r>
            <a:r>
              <a:rPr lang="ko-KR" altLang="en-US" sz="1600" dirty="0"/>
              <a:t>접근 지정 </a:t>
            </a:r>
            <a:r>
              <a:rPr lang="en-US" altLang="ko-KR" sz="1600" dirty="0"/>
              <a:t>: </a:t>
            </a:r>
            <a:r>
              <a:rPr lang="ko-KR" altLang="en-US" sz="1400" dirty="0"/>
              <a:t>다른 모든 클래스에게 멤버 접근 허용</a:t>
            </a:r>
            <a:endParaRPr lang="en-US" altLang="ko-KR" sz="1400" dirty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6992"/>
            <a:ext cx="465616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 : 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1099" y="1340768"/>
            <a:ext cx="7848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반지름과 이름을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작성하고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클래스의 객체를 생성하라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1772816"/>
            <a:ext cx="5184576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radius; </a:t>
            </a:r>
            <a:r>
              <a:rPr lang="en-US" altLang="ko-KR" sz="1200" dirty="0"/>
              <a:t>							// </a:t>
            </a:r>
            <a:r>
              <a:rPr lang="ko-KR" altLang="en-US" sz="1200" dirty="0"/>
              <a:t>원의 반지름을 저장하는 멤버 변수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String name; </a:t>
            </a:r>
            <a:r>
              <a:rPr lang="en-US" altLang="ko-KR" sz="1200" dirty="0"/>
              <a:t>						// </a:t>
            </a:r>
            <a:r>
              <a:rPr lang="ko-KR" altLang="en-US" sz="1200" dirty="0"/>
              <a:t>원의 이름을 저장하는 멤버 변수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	// </a:t>
            </a:r>
            <a:r>
              <a:rPr lang="ko-KR" altLang="en-US" sz="1200" dirty="0"/>
              <a:t>멤버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3.14*radius*radius;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pizza;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pizza = new Circle(); 					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pizza.radius</a:t>
            </a:r>
            <a:r>
              <a:rPr lang="en-US" altLang="ko-KR" sz="1200" dirty="0"/>
              <a:t> = 10; 						// </a:t>
            </a:r>
            <a:r>
              <a:rPr lang="ko-KR" altLang="en-US" sz="1200" dirty="0"/>
              <a:t>피자의 반지름을 </a:t>
            </a:r>
            <a:r>
              <a:rPr lang="en-US" altLang="ko-KR" sz="1200" dirty="0"/>
              <a:t>10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en-US" altLang="ko-KR" sz="1200" dirty="0"/>
              <a:t>		pizza.name = "</a:t>
            </a:r>
            <a:r>
              <a:rPr lang="ko-KR" altLang="en-US" sz="1200" dirty="0"/>
              <a:t>자바피자</a:t>
            </a:r>
            <a:r>
              <a:rPr lang="en-US" altLang="ko-KR" sz="1200" dirty="0"/>
              <a:t>"; 			// </a:t>
            </a:r>
            <a:r>
              <a:rPr lang="ko-KR" altLang="en-US" sz="1200" dirty="0"/>
              <a:t>피자의 이름 설정</a:t>
            </a:r>
          </a:p>
          <a:p>
            <a:pPr defTabSz="180000"/>
            <a:r>
              <a:rPr lang="en-US" altLang="ko-KR" sz="1200" dirty="0"/>
              <a:t>		double 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 		// </a:t>
            </a:r>
            <a:r>
              <a:rPr lang="ko-KR" altLang="en-US" sz="1200" dirty="0"/>
              <a:t>피자의 면적 알아내기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(pizza.name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donut = new Circle(); 		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donut.radius</a:t>
            </a:r>
            <a:r>
              <a:rPr lang="en-US" altLang="ko-KR" sz="1200" dirty="0"/>
              <a:t> = 2; 							// </a:t>
            </a:r>
            <a:r>
              <a:rPr lang="ko-KR" altLang="en-US" sz="1200" dirty="0"/>
              <a:t>도넛의 반지름을 </a:t>
            </a:r>
            <a:r>
              <a:rPr lang="en-US" altLang="ko-KR" sz="1200" dirty="0"/>
              <a:t>2</a:t>
            </a:r>
            <a:r>
              <a:rPr lang="ko-KR" altLang="en-US" sz="1200" dirty="0"/>
              <a:t>로 설정</a:t>
            </a:r>
          </a:p>
          <a:p>
            <a:pPr defTabSz="180000"/>
            <a:r>
              <a:rPr lang="en-US" altLang="ko-KR" sz="1200" dirty="0"/>
              <a:t>		donut.name = "</a:t>
            </a:r>
            <a:r>
              <a:rPr lang="ko-KR" altLang="en-US" sz="1200" dirty="0"/>
              <a:t>자바도넛</a:t>
            </a:r>
            <a:r>
              <a:rPr lang="en-US" altLang="ko-KR" sz="1200" dirty="0"/>
              <a:t>"; 			// </a:t>
            </a:r>
            <a:r>
              <a:rPr lang="ko-KR" altLang="en-US" sz="1200" dirty="0"/>
              <a:t>도넛의 이름 설정</a:t>
            </a:r>
          </a:p>
          <a:p>
            <a:pPr defTabSz="180000"/>
            <a:r>
              <a:rPr lang="en-US" altLang="ko-KR" sz="1200" dirty="0"/>
              <a:t>		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 				// </a:t>
            </a:r>
            <a:r>
              <a:rPr lang="ko-KR" altLang="en-US" sz="1200" dirty="0"/>
              <a:t>도넛의 면적 알아내기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(donut.name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67544" y="6237312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179673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409890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/>
              <a:t>객체 생성과 활용</a:t>
            </a:r>
            <a:endParaRPr lang="en-US" altLang="ko-KR" sz="2100" dirty="0"/>
          </a:p>
          <a:p>
            <a:endParaRPr lang="en-US" altLang="ko-KR" sz="2000" dirty="0"/>
          </a:p>
          <a:p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ko-KR" altLang="en-US" sz="1600" dirty="0" err="1">
                <a:solidFill>
                  <a:schemeClr val="tx1"/>
                </a:solidFill>
              </a:rPr>
              <a:t>레퍼런스</a:t>
            </a:r>
            <a:r>
              <a:rPr lang="ko-KR" altLang="en-US" sz="1600" dirty="0">
                <a:solidFill>
                  <a:schemeClr val="tx1"/>
                </a:solidFill>
              </a:rPr>
              <a:t> 변수 선언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Circle pizza;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en-US" altLang="ko-KR" sz="1400" dirty="0">
                <a:solidFill>
                  <a:schemeClr val="tx1"/>
                </a:solidFill>
              </a:rPr>
              <a:t>new </a:t>
            </a:r>
            <a:r>
              <a:rPr lang="ko-KR" altLang="en-US" sz="1400" dirty="0">
                <a:solidFill>
                  <a:schemeClr val="tx1"/>
                </a:solidFill>
              </a:rPr>
              <a:t>연산자 이용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 = </a:t>
            </a:r>
            <a:r>
              <a:rPr lang="en-US" altLang="ko-KR" sz="1400" b="1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new</a:t>
            </a:r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Circle();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3. </a:t>
            </a:r>
            <a:r>
              <a:rPr lang="ko-KR" altLang="en-US" sz="1600" dirty="0">
                <a:solidFill>
                  <a:schemeClr val="tx1"/>
                </a:solidFill>
              </a:rPr>
              <a:t>객체 멤버 접근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- </a:t>
            </a:r>
            <a:r>
              <a:rPr lang="ko-KR" altLang="en-US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점</a:t>
            </a:r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(.) </a:t>
            </a:r>
            <a:r>
              <a:rPr lang="ko-KR" altLang="en-US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연산자 이용</a:t>
            </a:r>
            <a:endParaRPr lang="en-US" altLang="ko-KR" sz="1600" dirty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 </a:t>
            </a:r>
            <a:r>
              <a:rPr lang="en-US" altLang="ko-KR" sz="1400" dirty="0" err="1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pizza.radius</a:t>
            </a:r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= 10;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area = </a:t>
            </a:r>
            <a:r>
              <a:rPr lang="en-US" altLang="ko-KR" sz="1400" dirty="0" err="1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pizza.getArea</a:t>
            </a:r>
            <a:r>
              <a:rPr lang="en-US" altLang="ko-KR" sz="1400" dirty="0">
                <a:solidFill>
                  <a:srgbClr val="0070C0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();</a:t>
            </a:r>
          </a:p>
          <a:p>
            <a:endParaRPr lang="en-US" altLang="ko-KR" sz="1600" dirty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427"/>
            <a:ext cx="6077704" cy="654846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471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70007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4-2 : Rectangle </a:t>
            </a:r>
            <a:r>
              <a:rPr lang="ko-KR" altLang="en-US" dirty="0"/>
              <a:t>클래스 만들기 연습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1099" y="1340768"/>
            <a:ext cx="80013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너비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(width)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와 높이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(height)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그리고 면적 값을 제공하는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getArea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()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가진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Rectangle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69930" y="2059832"/>
            <a:ext cx="601829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Rectangle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width*height;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Rectangle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= new Rectangle(); </a:t>
            </a:r>
            <a:r>
              <a:rPr lang="en-US" altLang="ko-KR" sz="1400" dirty="0"/>
              <a:t>//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rect.width</a:t>
            </a:r>
            <a:r>
              <a:rPr lang="en-US" altLang="ko-KR" sz="1400" dirty="0"/>
              <a:t> = 4;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rect.height</a:t>
            </a:r>
            <a:r>
              <a:rPr lang="en-US" altLang="ko-KR" sz="1400" dirty="0"/>
              <a:t> = 5;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+ </a:t>
            </a:r>
            <a:r>
              <a:rPr lang="en-US" altLang="ko-KR" sz="1400" b="1" dirty="0" err="1"/>
              <a:t>rect.getArea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9930" y="5312241"/>
            <a:ext cx="601829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8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개념과 목적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객체가 생성될 때 초기화 목적으로 실행되는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객체가 생성되는 순간에 자동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74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4-3 : </a:t>
            </a:r>
            <a:r>
              <a:rPr lang="ko-KR" altLang="en-US" dirty="0"/>
              <a:t>두 개의 </a:t>
            </a:r>
            <a:r>
              <a:rPr lang="ko-KR" altLang="en-US" dirty="0" err="1"/>
              <a:t>생성자를</a:t>
            </a:r>
            <a:r>
              <a:rPr lang="ko-KR" altLang="en-US" dirty="0"/>
              <a:t> 가진 </a:t>
            </a:r>
            <a:r>
              <a:rPr lang="en-US" altLang="ko-KR" dirty="0"/>
              <a:t>Circle </a:t>
            </a:r>
            <a:r>
              <a:rPr lang="ko-KR" altLang="en-US" dirty="0"/>
              <a:t>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356" y="1268760"/>
            <a:ext cx="6925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두 개의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생성자를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가진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Circle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만들어 보라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351" y="1712997"/>
            <a:ext cx="5729213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r; name = 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3.14*radius*radius;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Circle pizza = </a:t>
            </a:r>
            <a:r>
              <a:rPr lang="en-US" altLang="ko-KR" sz="1200" b="1" dirty="0"/>
              <a:t>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r>
              <a:rPr lang="en-US" altLang="ko-KR" sz="1200" dirty="0"/>
              <a:t>		double 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(pizza.name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Circle donut = </a:t>
            </a:r>
            <a:r>
              <a:rPr lang="en-US" altLang="ko-KR" sz="1200" b="1" dirty="0"/>
              <a:t>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	donut.name 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(donut.name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27007" y="5965216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630690" y="3248201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23528" y="2680030"/>
            <a:ext cx="1793381" cy="2618913"/>
          </a:xfrm>
          <a:custGeom>
            <a:avLst/>
            <a:gdLst>
              <a:gd name="connsiteX0" fmla="*/ 1793381 w 1793381"/>
              <a:gd name="connsiteY0" fmla="*/ 2618913 h 2618913"/>
              <a:gd name="connsiteX1" fmla="*/ 62236 w 1793381"/>
              <a:gd name="connsiteY1" fmla="*/ 2024109 h 2618913"/>
              <a:gd name="connsiteX2" fmla="*/ 550507 w 1793381"/>
              <a:gd name="connsiteY2" fmla="*/ 0 h 261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381" h="2618913">
                <a:moveTo>
                  <a:pt x="1793381" y="2618913"/>
                </a:moveTo>
                <a:cubicBezTo>
                  <a:pt x="1031381" y="2539753"/>
                  <a:pt x="269382" y="2460594"/>
                  <a:pt x="62236" y="2024109"/>
                </a:cubicBezTo>
                <a:cubicBezTo>
                  <a:pt x="-144910" y="1587624"/>
                  <a:pt x="202798" y="793812"/>
                  <a:pt x="55050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090985" y="1988840"/>
            <a:ext cx="2304256" cy="299028"/>
          </a:xfrm>
          <a:prstGeom prst="wedgeRoundRectCallout">
            <a:avLst>
              <a:gd name="adj1" fmla="val -63547"/>
              <a:gd name="adj2" fmla="val 1274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이름은 클래스 이름과 동일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생성자는</a:t>
            </a:r>
            <a:r>
              <a:rPr lang="ko-KR" altLang="en-US" sz="1000" dirty="0">
                <a:solidFill>
                  <a:schemeClr val="tx1"/>
                </a:solidFill>
              </a:rPr>
              <a:t> 리턴 타입 없음</a:t>
            </a:r>
          </a:p>
        </p:txBody>
      </p:sp>
    </p:spTree>
    <p:extLst>
      <p:ext uri="{BB962C8B-B14F-4D97-AF65-F5344CB8AC3E}">
        <p14:creationId xmlns:p14="http://schemas.microsoft.com/office/powerpoint/2010/main" val="2645205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생성자의 특징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600" dirty="0" err="1"/>
              <a:t>생성자</a:t>
            </a:r>
            <a:r>
              <a:rPr lang="ko-KR" altLang="en-US" sz="1600" dirty="0"/>
              <a:t> 이름은 클래스 이름과 동일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생성자는</a:t>
            </a:r>
            <a:r>
              <a:rPr lang="ko-KR" altLang="en-US" sz="1600" dirty="0"/>
              <a:t> 여러 개 작성 가능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생성자</a:t>
            </a:r>
            <a:r>
              <a:rPr lang="ko-KR" altLang="en-US" sz="1600" dirty="0"/>
              <a:t> 중복</a:t>
            </a:r>
            <a:r>
              <a:rPr lang="en-US" altLang="ko-KR" sz="1600" dirty="0"/>
              <a:t>)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 err="1"/>
              <a:t>생성자는</a:t>
            </a:r>
            <a:r>
              <a:rPr lang="ko-KR" altLang="en-US" sz="1600" dirty="0"/>
              <a:t> 객체 생성시 한 번만 호출</a:t>
            </a:r>
            <a:endParaRPr lang="en-US" altLang="ko-KR" sz="1600" dirty="0"/>
          </a:p>
          <a:p>
            <a:pPr lvl="2"/>
            <a:r>
              <a:rPr lang="ko-KR" altLang="en-US" sz="1400" dirty="0"/>
              <a:t>자바에서 객체 생성은 반드시 </a:t>
            </a:r>
            <a:r>
              <a:rPr lang="en-US" altLang="ko-KR" sz="1400" dirty="0"/>
              <a:t>new </a:t>
            </a:r>
            <a:r>
              <a:rPr lang="ko-KR" altLang="en-US" sz="1400" dirty="0"/>
              <a:t>연산자로 함</a:t>
            </a:r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1"/>
            <a:r>
              <a:rPr lang="ko-KR" altLang="en-US" sz="1600" dirty="0"/>
              <a:t>생성자의 목적은 객체 생성 시 초기화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생성자는</a:t>
            </a:r>
            <a:r>
              <a:rPr lang="ko-KR" altLang="en-US" sz="1600" dirty="0"/>
              <a:t> 리턴 타입을 지정할 수 없음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sp>
        <p:nvSpPr>
          <p:cNvPr id="5" name="직사각형 4"/>
          <p:cNvSpPr/>
          <p:nvPr/>
        </p:nvSpPr>
        <p:spPr>
          <a:xfrm>
            <a:off x="1364193" y="2060848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Circle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Circle() </a:t>
            </a:r>
            <a:r>
              <a:rPr lang="en-US" altLang="ko-KR" sz="1400" dirty="0"/>
              <a:t>{...} // </a:t>
            </a:r>
            <a:r>
              <a:rPr lang="ko-KR" altLang="en-US" sz="1400" dirty="0"/>
              <a:t>매개 변수 없는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r, String n) </a:t>
            </a:r>
            <a:r>
              <a:rPr lang="en-US" altLang="ko-KR" sz="1400" dirty="0"/>
              <a:t>{...} // 2</a:t>
            </a:r>
            <a:r>
              <a:rPr lang="ko-KR" altLang="en-US" sz="1400" dirty="0"/>
              <a:t>개의 매개 변수를 가진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64193" y="3913892"/>
            <a:ext cx="662473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Circle pizza = </a:t>
            </a:r>
            <a:r>
              <a:rPr lang="en-US" altLang="ko-KR" sz="1400" b="1" dirty="0"/>
              <a:t>new Circle(10, "</a:t>
            </a:r>
            <a:r>
              <a:rPr lang="ko-KR" altLang="en-US" sz="1400" b="1" dirty="0"/>
              <a:t>자바피자</a:t>
            </a:r>
            <a:r>
              <a:rPr lang="en-US" altLang="ko-KR" sz="1400" b="1" dirty="0"/>
              <a:t>");</a:t>
            </a:r>
            <a:r>
              <a:rPr lang="en-US" altLang="ko-KR" sz="1400" dirty="0"/>
              <a:t> // </a:t>
            </a:r>
            <a:r>
              <a:rPr lang="ko-KR" altLang="en-US" sz="1400" dirty="0" err="1">
                <a:solidFill>
                  <a:srgbClr val="FF0000"/>
                </a:solidFill>
              </a:rPr>
              <a:t>생성자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Circle(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r, String n) </a:t>
            </a:r>
            <a:r>
              <a:rPr lang="ko-KR" altLang="en-US" sz="1400" dirty="0">
                <a:solidFill>
                  <a:srgbClr val="FF0000"/>
                </a:solidFill>
              </a:rPr>
              <a:t>호출</a:t>
            </a:r>
          </a:p>
          <a:p>
            <a:r>
              <a:rPr lang="en-US" altLang="ko-KR" sz="1400" dirty="0"/>
              <a:t>Circle donut = </a:t>
            </a:r>
            <a:r>
              <a:rPr lang="en-US" altLang="ko-KR" sz="1400" b="1" dirty="0"/>
              <a:t>new Circle(); </a:t>
            </a:r>
            <a:r>
              <a:rPr lang="en-US" altLang="ko-KR" sz="1400" dirty="0"/>
              <a:t>// </a:t>
            </a:r>
            <a:r>
              <a:rPr lang="ko-KR" altLang="en-US" sz="1400" dirty="0" err="1">
                <a:solidFill>
                  <a:srgbClr val="FF0000"/>
                </a:solidFill>
              </a:rPr>
              <a:t>생성자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Circle() </a:t>
            </a:r>
            <a:r>
              <a:rPr lang="ko-KR" altLang="en-US" sz="1400" dirty="0">
                <a:solidFill>
                  <a:srgbClr val="FF0000"/>
                </a:solidFill>
              </a:rPr>
              <a:t>호출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342489" y="5445224"/>
            <a:ext cx="662473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</a:t>
            </a:r>
            <a:r>
              <a:rPr lang="en-US" altLang="ko-KR" sz="1400" b="1" strike="sngStrike" dirty="0"/>
              <a:t> void </a:t>
            </a:r>
            <a:r>
              <a:rPr lang="en-US" altLang="ko-KR" sz="1400" b="1" dirty="0"/>
              <a:t>Circle() </a:t>
            </a:r>
            <a:r>
              <a:rPr lang="en-US" altLang="ko-KR" sz="1400" dirty="0"/>
              <a:t>{...} 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void</a:t>
            </a:r>
            <a:r>
              <a:rPr lang="ko-KR" altLang="en-US" sz="1400" dirty="0"/>
              <a:t>도 사용 안 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07" y="5427349"/>
            <a:ext cx="359082" cy="27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60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558008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객체 지향의 개념과 특성 이해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자바 클래스 만들기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/>
              <a:t>생성자</a:t>
            </a:r>
            <a:r>
              <a:rPr lang="ko-KR" altLang="en-US" dirty="0"/>
              <a:t> 만들기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객체 배열 선언 및 활용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객체 치환 이해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객체의 소멸과 </a:t>
            </a:r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클래스와 멤버에 대한 접근 지정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/>
              <a:t>static </a:t>
            </a:r>
            <a:r>
              <a:rPr lang="ko-KR" altLang="en-US" dirty="0"/>
              <a:t>속성을 가진 멤버의 특성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/>
              <a:t>final</a:t>
            </a:r>
            <a:r>
              <a:rPr lang="ko-KR" altLang="en-US" dirty="0"/>
              <a:t>로 선언된 클래스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필드에 대한 이해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329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4-4 : </a:t>
            </a:r>
            <a:r>
              <a:rPr lang="ko-KR" altLang="en-US" dirty="0" err="1"/>
              <a:t>생성자</a:t>
            </a:r>
            <a:r>
              <a:rPr lang="ko-KR" altLang="en-US" dirty="0"/>
              <a:t> 선언 및 호출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8106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title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author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필드를 가진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선언하고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필드 값을 매개변수로 받아 초기화하는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개의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생성자를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987099"/>
            <a:ext cx="810632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Book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String title;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String author;</a:t>
            </a:r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Book(String t) </a:t>
            </a:r>
            <a:r>
              <a:rPr lang="en-US" altLang="ko-KR" sz="1400" dirty="0"/>
              <a:t>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title = t;</a:t>
            </a:r>
          </a:p>
          <a:p>
            <a:pPr defTabSz="180000"/>
            <a:r>
              <a:rPr lang="en-US" altLang="ko-KR" sz="1400" dirty="0"/>
              <a:t>		author = "</a:t>
            </a:r>
            <a:r>
              <a:rPr lang="ko-KR" altLang="en-US" sz="1400" dirty="0"/>
              <a:t>작자미상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Book(String t, String a) </a:t>
            </a:r>
            <a:r>
              <a:rPr lang="en-US" altLang="ko-KR" sz="1400" dirty="0"/>
              <a:t>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title = t;</a:t>
            </a:r>
          </a:p>
          <a:p>
            <a:pPr defTabSz="180000"/>
            <a:r>
              <a:rPr lang="en-US" altLang="ko-KR" sz="1400" dirty="0"/>
              <a:t>		author = a;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Book </a:t>
            </a:r>
            <a:r>
              <a:rPr lang="en-US" altLang="ko-KR" sz="1400" dirty="0" err="1"/>
              <a:t>javaBook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Book("Java", "</a:t>
            </a:r>
            <a:r>
              <a:rPr lang="ko-KR" altLang="en-US" sz="1400" b="1" dirty="0"/>
              <a:t>황기태</a:t>
            </a:r>
            <a:r>
              <a:rPr lang="en-US" altLang="ko-KR" sz="1400" b="1" dirty="0"/>
              <a:t>");</a:t>
            </a:r>
            <a:r>
              <a:rPr lang="en-US" altLang="ko-KR" sz="1400" dirty="0"/>
              <a:t> 	//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</a:t>
            </a:r>
            <a:r>
              <a:rPr lang="en-US" altLang="ko-KR" sz="1400" dirty="0"/>
              <a:t>Book(String t, String a) </a:t>
            </a:r>
            <a:r>
              <a:rPr lang="ko-KR" altLang="en-US" sz="1400" dirty="0"/>
              <a:t>호출</a:t>
            </a:r>
          </a:p>
          <a:p>
            <a:pPr defTabSz="180000"/>
            <a:r>
              <a:rPr lang="en-US" altLang="ko-KR" sz="1400" dirty="0"/>
              <a:t>		Book bible = </a:t>
            </a:r>
            <a:r>
              <a:rPr lang="en-US" altLang="ko-KR" sz="1400" b="1" dirty="0"/>
              <a:t>new Book("Bible");</a:t>
            </a:r>
            <a:r>
              <a:rPr lang="en-US" altLang="ko-KR" sz="1400" dirty="0"/>
              <a:t> 							//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</a:t>
            </a:r>
            <a:r>
              <a:rPr lang="en-US" altLang="ko-KR" sz="1400" dirty="0"/>
              <a:t>Book(String t) </a:t>
            </a:r>
            <a:r>
              <a:rPr lang="ko-KR" altLang="en-US" sz="1400" dirty="0"/>
              <a:t>호출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80093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기본 </a:t>
            </a:r>
            <a:r>
              <a:rPr lang="ko-KR" altLang="en-US" sz="2000" dirty="0" err="1"/>
              <a:t>생성자</a:t>
            </a:r>
            <a:r>
              <a:rPr lang="en-US" altLang="ko-KR" sz="2000" dirty="0"/>
              <a:t>(default constructor)</a:t>
            </a:r>
          </a:p>
          <a:p>
            <a:pPr lvl="1"/>
            <a:r>
              <a:rPr lang="ko-KR" altLang="en-US" sz="1800" dirty="0"/>
              <a:t>매개 변수 없고</a:t>
            </a:r>
            <a:r>
              <a:rPr lang="en-US" altLang="ko-KR" sz="1800" dirty="0"/>
              <a:t>, </a:t>
            </a:r>
            <a:r>
              <a:rPr lang="ko-KR" altLang="en-US" sz="1800" dirty="0"/>
              <a:t>아무 작업 없이 단순 </a:t>
            </a:r>
            <a:r>
              <a:rPr lang="ko-KR" altLang="en-US" sz="1800" dirty="0" err="1"/>
              <a:t>리턴하는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생성자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ko-KR" altLang="en-US" sz="1800" dirty="0"/>
              <a:t>디폴트 생성자라고도 불림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640" y="2276872"/>
            <a:ext cx="547260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	public Circle() { } // </a:t>
            </a:r>
            <a:r>
              <a:rPr lang="ko-KR" altLang="en-US" sz="1400" dirty="0"/>
              <a:t>기본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37199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생성자가 자동 생성되는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클래스에 생성자가 하나도 선언되어 있지 않을 때</a:t>
            </a:r>
            <a:endParaRPr lang="en-US" altLang="ko-KR" sz="2000" dirty="0"/>
          </a:p>
          <a:p>
            <a:pPr lvl="1"/>
            <a:r>
              <a:rPr lang="ko-KR" altLang="en-US" sz="1800" dirty="0"/>
              <a:t>컴파일러에 의해 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자동 생성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7228501" cy="328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자유형 4"/>
          <p:cNvSpPr/>
          <p:nvPr/>
        </p:nvSpPr>
        <p:spPr>
          <a:xfrm>
            <a:off x="2663301" y="4607352"/>
            <a:ext cx="1242874" cy="106691"/>
          </a:xfrm>
          <a:custGeom>
            <a:avLst/>
            <a:gdLst>
              <a:gd name="connsiteX0" fmla="*/ 0 w 1242874"/>
              <a:gd name="connsiteY0" fmla="*/ 62302 h 106691"/>
              <a:gd name="connsiteX1" fmla="*/ 88777 w 1242874"/>
              <a:gd name="connsiteY1" fmla="*/ 159 h 106691"/>
              <a:gd name="connsiteX2" fmla="*/ 115410 w 1242874"/>
              <a:gd name="connsiteY2" fmla="*/ 9036 h 106691"/>
              <a:gd name="connsiteX3" fmla="*/ 230819 w 1242874"/>
              <a:gd name="connsiteY3" fmla="*/ 44547 h 106691"/>
              <a:gd name="connsiteX4" fmla="*/ 275208 w 1242874"/>
              <a:gd name="connsiteY4" fmla="*/ 26792 h 106691"/>
              <a:gd name="connsiteX5" fmla="*/ 301841 w 1242874"/>
              <a:gd name="connsiteY5" fmla="*/ 17914 h 106691"/>
              <a:gd name="connsiteX6" fmla="*/ 363984 w 1242874"/>
              <a:gd name="connsiteY6" fmla="*/ 71180 h 106691"/>
              <a:gd name="connsiteX7" fmla="*/ 443883 w 1242874"/>
              <a:gd name="connsiteY7" fmla="*/ 53425 h 106691"/>
              <a:gd name="connsiteX8" fmla="*/ 479394 w 1242874"/>
              <a:gd name="connsiteY8" fmla="*/ 35669 h 106691"/>
              <a:gd name="connsiteX9" fmla="*/ 506027 w 1242874"/>
              <a:gd name="connsiteY9" fmla="*/ 26792 h 106691"/>
              <a:gd name="connsiteX10" fmla="*/ 532660 w 1242874"/>
              <a:gd name="connsiteY10" fmla="*/ 44547 h 106691"/>
              <a:gd name="connsiteX11" fmla="*/ 550416 w 1242874"/>
              <a:gd name="connsiteY11" fmla="*/ 71180 h 106691"/>
              <a:gd name="connsiteX12" fmla="*/ 621437 w 1242874"/>
              <a:gd name="connsiteY12" fmla="*/ 62302 h 106691"/>
              <a:gd name="connsiteX13" fmla="*/ 665825 w 1242874"/>
              <a:gd name="connsiteY13" fmla="*/ 44547 h 106691"/>
              <a:gd name="connsiteX14" fmla="*/ 701336 w 1242874"/>
              <a:gd name="connsiteY14" fmla="*/ 26792 h 106691"/>
              <a:gd name="connsiteX15" fmla="*/ 736847 w 1242874"/>
              <a:gd name="connsiteY15" fmla="*/ 35669 h 106691"/>
              <a:gd name="connsiteX16" fmla="*/ 772357 w 1242874"/>
              <a:gd name="connsiteY16" fmla="*/ 80058 h 106691"/>
              <a:gd name="connsiteX17" fmla="*/ 807868 w 1242874"/>
              <a:gd name="connsiteY17" fmla="*/ 71180 h 106691"/>
              <a:gd name="connsiteX18" fmla="*/ 843379 w 1242874"/>
              <a:gd name="connsiteY18" fmla="*/ 53425 h 106691"/>
              <a:gd name="connsiteX19" fmla="*/ 905522 w 1242874"/>
              <a:gd name="connsiteY19" fmla="*/ 26792 h 106691"/>
              <a:gd name="connsiteX20" fmla="*/ 949911 w 1242874"/>
              <a:gd name="connsiteY20" fmla="*/ 62302 h 106691"/>
              <a:gd name="connsiteX21" fmla="*/ 985421 w 1242874"/>
              <a:gd name="connsiteY21" fmla="*/ 71180 h 106691"/>
              <a:gd name="connsiteX22" fmla="*/ 1012054 w 1242874"/>
              <a:gd name="connsiteY22" fmla="*/ 62302 h 106691"/>
              <a:gd name="connsiteX23" fmla="*/ 1065320 w 1242874"/>
              <a:gd name="connsiteY23" fmla="*/ 35669 h 106691"/>
              <a:gd name="connsiteX24" fmla="*/ 1091953 w 1242874"/>
              <a:gd name="connsiteY24" fmla="*/ 80058 h 106691"/>
              <a:gd name="connsiteX25" fmla="*/ 1100831 w 1242874"/>
              <a:gd name="connsiteY25" fmla="*/ 106691 h 106691"/>
              <a:gd name="connsiteX26" fmla="*/ 1145219 w 1242874"/>
              <a:gd name="connsiteY26" fmla="*/ 62302 h 106691"/>
              <a:gd name="connsiteX27" fmla="*/ 1207363 w 1242874"/>
              <a:gd name="connsiteY27" fmla="*/ 35669 h 106691"/>
              <a:gd name="connsiteX28" fmla="*/ 1242874 w 1242874"/>
              <a:gd name="connsiteY28" fmla="*/ 17914 h 10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42874" h="106691">
                <a:moveTo>
                  <a:pt x="0" y="62302"/>
                </a:moveTo>
                <a:cubicBezTo>
                  <a:pt x="12683" y="51733"/>
                  <a:pt x="61653" y="4034"/>
                  <a:pt x="88777" y="159"/>
                </a:cubicBezTo>
                <a:cubicBezTo>
                  <a:pt x="98041" y="-1164"/>
                  <a:pt x="106532" y="6077"/>
                  <a:pt x="115410" y="9036"/>
                </a:cubicBezTo>
                <a:cubicBezTo>
                  <a:pt x="176668" y="70295"/>
                  <a:pt x="139035" y="56021"/>
                  <a:pt x="230819" y="44547"/>
                </a:cubicBezTo>
                <a:cubicBezTo>
                  <a:pt x="245615" y="38629"/>
                  <a:pt x="260287" y="32387"/>
                  <a:pt x="275208" y="26792"/>
                </a:cubicBezTo>
                <a:cubicBezTo>
                  <a:pt x="283970" y="23506"/>
                  <a:pt x="292843" y="15343"/>
                  <a:pt x="301841" y="17914"/>
                </a:cubicBezTo>
                <a:cubicBezTo>
                  <a:pt x="317784" y="22469"/>
                  <a:pt x="352015" y="59211"/>
                  <a:pt x="363984" y="71180"/>
                </a:cubicBezTo>
                <a:cubicBezTo>
                  <a:pt x="376030" y="68771"/>
                  <a:pt x="429560" y="58796"/>
                  <a:pt x="443883" y="53425"/>
                </a:cubicBezTo>
                <a:cubicBezTo>
                  <a:pt x="456275" y="48778"/>
                  <a:pt x="467230" y="40882"/>
                  <a:pt x="479394" y="35669"/>
                </a:cubicBezTo>
                <a:cubicBezTo>
                  <a:pt x="487995" y="31983"/>
                  <a:pt x="497149" y="29751"/>
                  <a:pt x="506027" y="26792"/>
                </a:cubicBezTo>
                <a:cubicBezTo>
                  <a:pt x="514905" y="32710"/>
                  <a:pt x="525115" y="37003"/>
                  <a:pt x="532660" y="44547"/>
                </a:cubicBezTo>
                <a:cubicBezTo>
                  <a:pt x="540205" y="52092"/>
                  <a:pt x="539953" y="69088"/>
                  <a:pt x="550416" y="71180"/>
                </a:cubicBezTo>
                <a:cubicBezTo>
                  <a:pt x="573811" y="75859"/>
                  <a:pt x="597763" y="65261"/>
                  <a:pt x="621437" y="62302"/>
                </a:cubicBezTo>
                <a:cubicBezTo>
                  <a:pt x="636233" y="56384"/>
                  <a:pt x="651263" y="51019"/>
                  <a:pt x="665825" y="44547"/>
                </a:cubicBezTo>
                <a:cubicBezTo>
                  <a:pt x="677919" y="39172"/>
                  <a:pt x="688204" y="28434"/>
                  <a:pt x="701336" y="26792"/>
                </a:cubicBezTo>
                <a:cubicBezTo>
                  <a:pt x="713443" y="25279"/>
                  <a:pt x="725010" y="32710"/>
                  <a:pt x="736847" y="35669"/>
                </a:cubicBezTo>
                <a:cubicBezTo>
                  <a:pt x="739088" y="39030"/>
                  <a:pt x="762870" y="78477"/>
                  <a:pt x="772357" y="80058"/>
                </a:cubicBezTo>
                <a:cubicBezTo>
                  <a:pt x="784392" y="82064"/>
                  <a:pt x="796444" y="75464"/>
                  <a:pt x="807868" y="71180"/>
                </a:cubicBezTo>
                <a:cubicBezTo>
                  <a:pt x="820259" y="66533"/>
                  <a:pt x="831215" y="58638"/>
                  <a:pt x="843379" y="53425"/>
                </a:cubicBezTo>
                <a:cubicBezTo>
                  <a:pt x="934807" y="14242"/>
                  <a:pt x="787765" y="85671"/>
                  <a:pt x="905522" y="26792"/>
                </a:cubicBezTo>
                <a:cubicBezTo>
                  <a:pt x="992582" y="55810"/>
                  <a:pt x="869606" y="8765"/>
                  <a:pt x="949911" y="62302"/>
                </a:cubicBezTo>
                <a:cubicBezTo>
                  <a:pt x="960063" y="69070"/>
                  <a:pt x="973584" y="68221"/>
                  <a:pt x="985421" y="71180"/>
                </a:cubicBezTo>
                <a:cubicBezTo>
                  <a:pt x="994299" y="68221"/>
                  <a:pt x="1003684" y="66487"/>
                  <a:pt x="1012054" y="62302"/>
                </a:cubicBezTo>
                <a:cubicBezTo>
                  <a:pt x="1080893" y="27883"/>
                  <a:pt x="998377" y="57984"/>
                  <a:pt x="1065320" y="35669"/>
                </a:cubicBezTo>
                <a:cubicBezTo>
                  <a:pt x="1090470" y="111116"/>
                  <a:pt x="1055395" y="19126"/>
                  <a:pt x="1091953" y="80058"/>
                </a:cubicBezTo>
                <a:cubicBezTo>
                  <a:pt x="1096768" y="88082"/>
                  <a:pt x="1097872" y="97813"/>
                  <a:pt x="1100831" y="106691"/>
                </a:cubicBezTo>
                <a:cubicBezTo>
                  <a:pt x="1115627" y="91895"/>
                  <a:pt x="1125368" y="68919"/>
                  <a:pt x="1145219" y="62302"/>
                </a:cubicBezTo>
                <a:cubicBezTo>
                  <a:pt x="1175101" y="52342"/>
                  <a:pt x="1176643" y="53224"/>
                  <a:pt x="1207363" y="35669"/>
                </a:cubicBezTo>
                <a:cubicBezTo>
                  <a:pt x="1241307" y="16272"/>
                  <a:pt x="1221982" y="17914"/>
                  <a:pt x="1242874" y="17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31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클래스에 생성자가 선언되어 있는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컴파일러는 기본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자동 생성해 주지 않는다</a:t>
            </a:r>
            <a:r>
              <a:rPr lang="en-US" altLang="ko-KR" sz="1800" dirty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79" y="2132856"/>
            <a:ext cx="7418504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자유형 16"/>
          <p:cNvSpPr/>
          <p:nvPr/>
        </p:nvSpPr>
        <p:spPr>
          <a:xfrm>
            <a:off x="2688945" y="5733256"/>
            <a:ext cx="1242874" cy="106691"/>
          </a:xfrm>
          <a:custGeom>
            <a:avLst/>
            <a:gdLst>
              <a:gd name="connsiteX0" fmla="*/ 0 w 1242874"/>
              <a:gd name="connsiteY0" fmla="*/ 62302 h 106691"/>
              <a:gd name="connsiteX1" fmla="*/ 88777 w 1242874"/>
              <a:gd name="connsiteY1" fmla="*/ 159 h 106691"/>
              <a:gd name="connsiteX2" fmla="*/ 115410 w 1242874"/>
              <a:gd name="connsiteY2" fmla="*/ 9036 h 106691"/>
              <a:gd name="connsiteX3" fmla="*/ 230819 w 1242874"/>
              <a:gd name="connsiteY3" fmla="*/ 44547 h 106691"/>
              <a:gd name="connsiteX4" fmla="*/ 275208 w 1242874"/>
              <a:gd name="connsiteY4" fmla="*/ 26792 h 106691"/>
              <a:gd name="connsiteX5" fmla="*/ 301841 w 1242874"/>
              <a:gd name="connsiteY5" fmla="*/ 17914 h 106691"/>
              <a:gd name="connsiteX6" fmla="*/ 363984 w 1242874"/>
              <a:gd name="connsiteY6" fmla="*/ 71180 h 106691"/>
              <a:gd name="connsiteX7" fmla="*/ 443883 w 1242874"/>
              <a:gd name="connsiteY7" fmla="*/ 53425 h 106691"/>
              <a:gd name="connsiteX8" fmla="*/ 479394 w 1242874"/>
              <a:gd name="connsiteY8" fmla="*/ 35669 h 106691"/>
              <a:gd name="connsiteX9" fmla="*/ 506027 w 1242874"/>
              <a:gd name="connsiteY9" fmla="*/ 26792 h 106691"/>
              <a:gd name="connsiteX10" fmla="*/ 532660 w 1242874"/>
              <a:gd name="connsiteY10" fmla="*/ 44547 h 106691"/>
              <a:gd name="connsiteX11" fmla="*/ 550416 w 1242874"/>
              <a:gd name="connsiteY11" fmla="*/ 71180 h 106691"/>
              <a:gd name="connsiteX12" fmla="*/ 621437 w 1242874"/>
              <a:gd name="connsiteY12" fmla="*/ 62302 h 106691"/>
              <a:gd name="connsiteX13" fmla="*/ 665825 w 1242874"/>
              <a:gd name="connsiteY13" fmla="*/ 44547 h 106691"/>
              <a:gd name="connsiteX14" fmla="*/ 701336 w 1242874"/>
              <a:gd name="connsiteY14" fmla="*/ 26792 h 106691"/>
              <a:gd name="connsiteX15" fmla="*/ 736847 w 1242874"/>
              <a:gd name="connsiteY15" fmla="*/ 35669 h 106691"/>
              <a:gd name="connsiteX16" fmla="*/ 772357 w 1242874"/>
              <a:gd name="connsiteY16" fmla="*/ 80058 h 106691"/>
              <a:gd name="connsiteX17" fmla="*/ 807868 w 1242874"/>
              <a:gd name="connsiteY17" fmla="*/ 71180 h 106691"/>
              <a:gd name="connsiteX18" fmla="*/ 843379 w 1242874"/>
              <a:gd name="connsiteY18" fmla="*/ 53425 h 106691"/>
              <a:gd name="connsiteX19" fmla="*/ 905522 w 1242874"/>
              <a:gd name="connsiteY19" fmla="*/ 26792 h 106691"/>
              <a:gd name="connsiteX20" fmla="*/ 949911 w 1242874"/>
              <a:gd name="connsiteY20" fmla="*/ 62302 h 106691"/>
              <a:gd name="connsiteX21" fmla="*/ 985421 w 1242874"/>
              <a:gd name="connsiteY21" fmla="*/ 71180 h 106691"/>
              <a:gd name="connsiteX22" fmla="*/ 1012054 w 1242874"/>
              <a:gd name="connsiteY22" fmla="*/ 62302 h 106691"/>
              <a:gd name="connsiteX23" fmla="*/ 1065320 w 1242874"/>
              <a:gd name="connsiteY23" fmla="*/ 35669 h 106691"/>
              <a:gd name="connsiteX24" fmla="*/ 1091953 w 1242874"/>
              <a:gd name="connsiteY24" fmla="*/ 80058 h 106691"/>
              <a:gd name="connsiteX25" fmla="*/ 1100831 w 1242874"/>
              <a:gd name="connsiteY25" fmla="*/ 106691 h 106691"/>
              <a:gd name="connsiteX26" fmla="*/ 1145219 w 1242874"/>
              <a:gd name="connsiteY26" fmla="*/ 62302 h 106691"/>
              <a:gd name="connsiteX27" fmla="*/ 1207363 w 1242874"/>
              <a:gd name="connsiteY27" fmla="*/ 35669 h 106691"/>
              <a:gd name="connsiteX28" fmla="*/ 1242874 w 1242874"/>
              <a:gd name="connsiteY28" fmla="*/ 17914 h 10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42874" h="106691">
                <a:moveTo>
                  <a:pt x="0" y="62302"/>
                </a:moveTo>
                <a:cubicBezTo>
                  <a:pt x="12683" y="51733"/>
                  <a:pt x="61653" y="4034"/>
                  <a:pt x="88777" y="159"/>
                </a:cubicBezTo>
                <a:cubicBezTo>
                  <a:pt x="98041" y="-1164"/>
                  <a:pt x="106532" y="6077"/>
                  <a:pt x="115410" y="9036"/>
                </a:cubicBezTo>
                <a:cubicBezTo>
                  <a:pt x="176668" y="70295"/>
                  <a:pt x="139035" y="56021"/>
                  <a:pt x="230819" y="44547"/>
                </a:cubicBezTo>
                <a:cubicBezTo>
                  <a:pt x="245615" y="38629"/>
                  <a:pt x="260287" y="32387"/>
                  <a:pt x="275208" y="26792"/>
                </a:cubicBezTo>
                <a:cubicBezTo>
                  <a:pt x="283970" y="23506"/>
                  <a:pt x="292843" y="15343"/>
                  <a:pt x="301841" y="17914"/>
                </a:cubicBezTo>
                <a:cubicBezTo>
                  <a:pt x="317784" y="22469"/>
                  <a:pt x="352015" y="59211"/>
                  <a:pt x="363984" y="71180"/>
                </a:cubicBezTo>
                <a:cubicBezTo>
                  <a:pt x="376030" y="68771"/>
                  <a:pt x="429560" y="58796"/>
                  <a:pt x="443883" y="53425"/>
                </a:cubicBezTo>
                <a:cubicBezTo>
                  <a:pt x="456275" y="48778"/>
                  <a:pt x="467230" y="40882"/>
                  <a:pt x="479394" y="35669"/>
                </a:cubicBezTo>
                <a:cubicBezTo>
                  <a:pt x="487995" y="31983"/>
                  <a:pt x="497149" y="29751"/>
                  <a:pt x="506027" y="26792"/>
                </a:cubicBezTo>
                <a:cubicBezTo>
                  <a:pt x="514905" y="32710"/>
                  <a:pt x="525115" y="37003"/>
                  <a:pt x="532660" y="44547"/>
                </a:cubicBezTo>
                <a:cubicBezTo>
                  <a:pt x="540205" y="52092"/>
                  <a:pt x="539953" y="69088"/>
                  <a:pt x="550416" y="71180"/>
                </a:cubicBezTo>
                <a:cubicBezTo>
                  <a:pt x="573811" y="75859"/>
                  <a:pt x="597763" y="65261"/>
                  <a:pt x="621437" y="62302"/>
                </a:cubicBezTo>
                <a:cubicBezTo>
                  <a:pt x="636233" y="56384"/>
                  <a:pt x="651263" y="51019"/>
                  <a:pt x="665825" y="44547"/>
                </a:cubicBezTo>
                <a:cubicBezTo>
                  <a:pt x="677919" y="39172"/>
                  <a:pt x="688204" y="28434"/>
                  <a:pt x="701336" y="26792"/>
                </a:cubicBezTo>
                <a:cubicBezTo>
                  <a:pt x="713443" y="25279"/>
                  <a:pt x="725010" y="32710"/>
                  <a:pt x="736847" y="35669"/>
                </a:cubicBezTo>
                <a:cubicBezTo>
                  <a:pt x="739088" y="39030"/>
                  <a:pt x="762870" y="78477"/>
                  <a:pt x="772357" y="80058"/>
                </a:cubicBezTo>
                <a:cubicBezTo>
                  <a:pt x="784392" y="82064"/>
                  <a:pt x="796444" y="75464"/>
                  <a:pt x="807868" y="71180"/>
                </a:cubicBezTo>
                <a:cubicBezTo>
                  <a:pt x="820259" y="66533"/>
                  <a:pt x="831215" y="58638"/>
                  <a:pt x="843379" y="53425"/>
                </a:cubicBezTo>
                <a:cubicBezTo>
                  <a:pt x="934807" y="14242"/>
                  <a:pt x="787765" y="85671"/>
                  <a:pt x="905522" y="26792"/>
                </a:cubicBezTo>
                <a:cubicBezTo>
                  <a:pt x="992582" y="55810"/>
                  <a:pt x="869606" y="8765"/>
                  <a:pt x="949911" y="62302"/>
                </a:cubicBezTo>
                <a:cubicBezTo>
                  <a:pt x="960063" y="69070"/>
                  <a:pt x="973584" y="68221"/>
                  <a:pt x="985421" y="71180"/>
                </a:cubicBezTo>
                <a:cubicBezTo>
                  <a:pt x="994299" y="68221"/>
                  <a:pt x="1003684" y="66487"/>
                  <a:pt x="1012054" y="62302"/>
                </a:cubicBezTo>
                <a:cubicBezTo>
                  <a:pt x="1080893" y="27883"/>
                  <a:pt x="998377" y="57984"/>
                  <a:pt x="1065320" y="35669"/>
                </a:cubicBezTo>
                <a:cubicBezTo>
                  <a:pt x="1090470" y="111116"/>
                  <a:pt x="1055395" y="19126"/>
                  <a:pt x="1091953" y="80058"/>
                </a:cubicBezTo>
                <a:cubicBezTo>
                  <a:pt x="1096768" y="88082"/>
                  <a:pt x="1097872" y="97813"/>
                  <a:pt x="1100831" y="106691"/>
                </a:cubicBezTo>
                <a:cubicBezTo>
                  <a:pt x="1115627" y="91895"/>
                  <a:pt x="1125368" y="68919"/>
                  <a:pt x="1145219" y="62302"/>
                </a:cubicBezTo>
                <a:cubicBezTo>
                  <a:pt x="1175101" y="52342"/>
                  <a:pt x="1176643" y="53224"/>
                  <a:pt x="1207363" y="35669"/>
                </a:cubicBezTo>
                <a:cubicBezTo>
                  <a:pt x="1241307" y="16272"/>
                  <a:pt x="1221982" y="17914"/>
                  <a:pt x="1242874" y="1791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49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/>
              <a:t>this</a:t>
            </a:r>
          </a:p>
          <a:p>
            <a:pPr lvl="1"/>
            <a:r>
              <a:rPr lang="ko-KR" altLang="en-US" dirty="0"/>
              <a:t>객체 자신에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관리</a:t>
            </a:r>
            <a:r>
              <a:rPr lang="en-US" altLang="ko-KR" dirty="0"/>
              <a:t>, </a:t>
            </a:r>
            <a:r>
              <a:rPr lang="ko-KR" altLang="en-US" dirty="0"/>
              <a:t>개발자는 사용하기만 하면 됨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this.</a:t>
            </a:r>
            <a:r>
              <a:rPr lang="ko-KR" altLang="en-US" b="1" dirty="0">
                <a:solidFill>
                  <a:srgbClr val="FF0000"/>
                </a:solidFill>
              </a:rPr>
              <a:t>멤버 </a:t>
            </a:r>
            <a:r>
              <a:rPr lang="ko-KR" altLang="en-US" dirty="0"/>
              <a:t>형태로 멤버를 접근할 때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8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</a:p>
          <a:p>
            <a:pPr defTabSz="180000"/>
            <a:r>
              <a:rPr lang="en-US" altLang="ko-KR" sz="1400" dirty="0"/>
              <a:t>		return 3.14*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 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2981851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radius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등호 6"/>
          <p:cNvSpPr/>
          <p:nvPr/>
        </p:nvSpPr>
        <p:spPr>
          <a:xfrm>
            <a:off x="4139952" y="3766491"/>
            <a:ext cx="360040" cy="36004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5659507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this</a:t>
            </a:r>
            <a:r>
              <a:rPr lang="ko-KR" altLang="en-US" sz="1400" dirty="0"/>
              <a:t>를 사용하여 수정한 경우</a:t>
            </a:r>
          </a:p>
        </p:txBody>
      </p:sp>
      <p:sp>
        <p:nvSpPr>
          <p:cNvPr id="9" name="자유형 8"/>
          <p:cNvSpPr/>
          <p:nvPr/>
        </p:nvSpPr>
        <p:spPr>
          <a:xfrm>
            <a:off x="4715884" y="3435658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740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속에서의 </a:t>
            </a:r>
            <a:r>
              <a:rPr lang="en-US" altLang="ko-KR" dirty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48531"/>
            <a:ext cx="8549692" cy="458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772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/>
              <a:t>요약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686606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859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</a:t>
            </a:r>
            <a:r>
              <a:rPr lang="ko-KR" altLang="en-US"/>
              <a:t>로 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this()</a:t>
            </a:r>
          </a:p>
          <a:p>
            <a:pPr lvl="1"/>
            <a:r>
              <a:rPr lang="ko-KR" altLang="en-US" dirty="0"/>
              <a:t>같은 클래스의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내에서만 사용 가능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코드의 제일 처음에 있어야 함</a:t>
            </a:r>
            <a:endParaRPr lang="en-US" altLang="ko-KR" dirty="0"/>
          </a:p>
          <a:p>
            <a:pPr lvl="2"/>
            <a:r>
              <a:rPr lang="en-US" altLang="ko-KR" dirty="0"/>
              <a:t>this() </a:t>
            </a:r>
            <a:r>
              <a:rPr lang="ko-KR" altLang="en-US" dirty="0"/>
              <a:t>사용 실패 사례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19672" y="3645024"/>
            <a:ext cx="554461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public Book()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this("", "", 0); </a:t>
            </a:r>
            <a:r>
              <a:rPr lang="en-US" altLang="ko-KR" sz="1200" dirty="0"/>
              <a:t>// </a:t>
            </a:r>
            <a:r>
              <a:rPr lang="ko-KR" altLang="en-US" sz="1200" dirty="0"/>
              <a:t>생성자의 첫 번째 문장이 아니기 때문에 컴파일 오류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997029"/>
            <a:ext cx="359082" cy="27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302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4-5 this()</a:t>
            </a:r>
            <a:r>
              <a:rPr lang="ko-KR" altLang="en-US" dirty="0"/>
              <a:t>로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59" y="1268760"/>
            <a:ext cx="7825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예제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4-4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에서 작성한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클래스의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생성자를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this()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 이용하여 수정하라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1736801"/>
            <a:ext cx="496855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Book {</a:t>
            </a:r>
          </a:p>
          <a:p>
            <a:pPr defTabSz="180000"/>
            <a:r>
              <a:rPr lang="en-US" altLang="ko-KR" sz="1200" dirty="0"/>
              <a:t>	String title;</a:t>
            </a:r>
          </a:p>
          <a:p>
            <a:pPr defTabSz="180000"/>
            <a:r>
              <a:rPr lang="en-US" altLang="ko-KR" sz="1200" dirty="0"/>
              <a:t>	String author;</a:t>
            </a:r>
          </a:p>
          <a:p>
            <a:pPr defTabSz="180000"/>
            <a:r>
              <a:rPr lang="en-US" altLang="ko-KR" sz="1200" dirty="0"/>
              <a:t>	void 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Book()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this("", "");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this(title,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title, String author)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 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Book </a:t>
            </a:r>
            <a:r>
              <a:rPr lang="en-US" altLang="ko-KR" sz="1200" dirty="0" err="1"/>
              <a:t>javaBook</a:t>
            </a:r>
            <a:r>
              <a:rPr lang="en-US" altLang="ko-KR" sz="1200" dirty="0"/>
              <a:t> = new Book("Java", 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Book bible = </a:t>
            </a:r>
            <a:r>
              <a:rPr lang="en-US" altLang="ko-KR" sz="1200" b="1" dirty="0"/>
              <a:t>new Book("Bible");</a:t>
            </a:r>
          </a:p>
          <a:p>
            <a:pPr defTabSz="180000"/>
            <a:r>
              <a:rPr lang="en-US" altLang="ko-KR" sz="1200" dirty="0"/>
              <a:t>		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bible.show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5991671"/>
            <a:ext cx="127788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en-US" altLang="ko-KR" sz="1200" dirty="0"/>
              <a:t>Bible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1" name="자유형 10"/>
          <p:cNvSpPr/>
          <p:nvPr/>
        </p:nvSpPr>
        <p:spPr>
          <a:xfrm>
            <a:off x="3877573" y="3742304"/>
            <a:ext cx="2621583" cy="1633258"/>
          </a:xfrm>
          <a:custGeom>
            <a:avLst/>
            <a:gdLst>
              <a:gd name="connsiteX0" fmla="*/ 790112 w 2621583"/>
              <a:gd name="connsiteY0" fmla="*/ 1624614 h 1633258"/>
              <a:gd name="connsiteX1" fmla="*/ 1766656 w 2621583"/>
              <a:gd name="connsiteY1" fmla="*/ 1571348 h 1633258"/>
              <a:gd name="connsiteX2" fmla="*/ 2494625 w 2621583"/>
              <a:gd name="connsiteY2" fmla="*/ 1162975 h 1633258"/>
              <a:gd name="connsiteX3" fmla="*/ 2361460 w 2621583"/>
              <a:gd name="connsiteY3" fmla="*/ 443884 h 1633258"/>
              <a:gd name="connsiteX4" fmla="*/ 0 w 2621583"/>
              <a:gd name="connsiteY4" fmla="*/ 0 h 163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583" h="1633258">
                <a:moveTo>
                  <a:pt x="790112" y="1624614"/>
                </a:moveTo>
                <a:cubicBezTo>
                  <a:pt x="1136341" y="1636451"/>
                  <a:pt x="1482571" y="1648288"/>
                  <a:pt x="1766656" y="1571348"/>
                </a:cubicBezTo>
                <a:cubicBezTo>
                  <a:pt x="2050741" y="1494408"/>
                  <a:pt x="2395491" y="1350885"/>
                  <a:pt x="2494625" y="1162975"/>
                </a:cubicBezTo>
                <a:cubicBezTo>
                  <a:pt x="2593759" y="975065"/>
                  <a:pt x="2777231" y="637713"/>
                  <a:pt x="2361460" y="443884"/>
                </a:cubicBezTo>
                <a:cubicBezTo>
                  <a:pt x="1945689" y="250055"/>
                  <a:pt x="972844" y="125027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"Bible" </a:t>
            </a:r>
          </a:p>
          <a:p>
            <a:r>
              <a:rPr lang="en-US" altLang="ko-KR" sz="1050" dirty="0"/>
              <a:t>author 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6150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298592"/>
            <a:ext cx="5832648" cy="319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151252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자바의 객체 배열</a:t>
            </a:r>
            <a:endParaRPr lang="en-US" altLang="ko-KR" sz="1800" dirty="0"/>
          </a:p>
          <a:p>
            <a:pPr lvl="1"/>
            <a:r>
              <a:rPr lang="ko-KR" altLang="en-US" sz="1600" dirty="0"/>
              <a:t>객체에 대한 </a:t>
            </a:r>
            <a:r>
              <a:rPr lang="ko-KR" altLang="en-US" sz="1600" dirty="0" err="1"/>
              <a:t>레퍼런스</a:t>
            </a:r>
            <a:r>
              <a:rPr lang="ko-KR" altLang="en-US" sz="1600" dirty="0"/>
              <a:t> 배열임</a:t>
            </a:r>
            <a:endParaRPr lang="en-US" altLang="ko-KR" sz="1600" dirty="0"/>
          </a:p>
          <a:p>
            <a:r>
              <a:rPr lang="ko-KR" altLang="en-US" sz="1800" dirty="0"/>
              <a:t>자바의 객체 배열 만들기 </a:t>
            </a:r>
            <a:r>
              <a:rPr lang="en-US" altLang="ko-KR" sz="1800" dirty="0"/>
              <a:t>3 </a:t>
            </a:r>
            <a:r>
              <a:rPr lang="ko-KR" altLang="en-US" sz="1800" dirty="0"/>
              <a:t>단계</a:t>
            </a:r>
            <a:endParaRPr lang="en-US" altLang="ko-KR" sz="1800" dirty="0"/>
          </a:p>
          <a:p>
            <a:pPr marL="365760" lvl="1" indent="0">
              <a:buNone/>
            </a:pPr>
            <a:r>
              <a:rPr lang="ko-KR" altLang="en-US" sz="1600" dirty="0">
                <a:sym typeface="Wingdings"/>
              </a:rPr>
              <a:t> </a:t>
            </a:r>
            <a:r>
              <a:rPr lang="ko-KR" altLang="en-US" sz="1600" dirty="0"/>
              <a:t>배열 </a:t>
            </a:r>
            <a:r>
              <a:rPr lang="ko-KR" altLang="en-US" sz="1600" dirty="0" err="1"/>
              <a:t>레퍼런스</a:t>
            </a:r>
            <a:r>
              <a:rPr lang="ko-KR" altLang="en-US" sz="1600" dirty="0"/>
              <a:t> 변수 선언</a:t>
            </a:r>
            <a:endParaRPr lang="en-US" altLang="ko-KR" sz="1600" dirty="0"/>
          </a:p>
          <a:p>
            <a:pPr marL="365760" lvl="1" indent="0">
              <a:buNone/>
            </a:pPr>
            <a:r>
              <a:rPr lang="ko-KR" altLang="en-US" sz="1600" dirty="0">
                <a:sym typeface="Wingdings"/>
              </a:rPr>
              <a:t> </a:t>
            </a:r>
            <a:r>
              <a:rPr lang="ko-KR" altLang="en-US" sz="1600" dirty="0" err="1"/>
              <a:t>레퍼런스</a:t>
            </a:r>
            <a:r>
              <a:rPr lang="ko-KR" altLang="en-US" sz="1600" dirty="0"/>
              <a:t> 배열 생성</a:t>
            </a:r>
            <a:endParaRPr lang="en-US" altLang="ko-KR" sz="1600" dirty="0"/>
          </a:p>
          <a:p>
            <a:pPr marL="365760" lvl="1" indent="0">
              <a:buNone/>
            </a:pPr>
            <a:r>
              <a:rPr lang="ko-KR" altLang="en-US" sz="1600" dirty="0">
                <a:sym typeface="Wingdings"/>
              </a:rPr>
              <a:t> </a:t>
            </a:r>
            <a:r>
              <a:rPr lang="ko-KR" altLang="en-US" sz="1600" dirty="0"/>
              <a:t>배열의 각 원소 객체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97021" y="4848905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/>
              </a:rPr>
              <a:t>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74038" y="350068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/>
              </a:rPr>
              <a:t>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0228" y="40050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/>
              </a:rPr>
              <a:t>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8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 모든 것이 객체다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세상 모든 것이 객체다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실세계</a:t>
            </a:r>
            <a:r>
              <a:rPr lang="ko-KR" altLang="en-US" dirty="0"/>
              <a:t> 객체의 특징</a:t>
            </a:r>
            <a:endParaRPr lang="en-US" altLang="ko-KR" dirty="0"/>
          </a:p>
          <a:p>
            <a:pPr lvl="2"/>
            <a:r>
              <a:rPr lang="ko-KR" altLang="en-US" dirty="0"/>
              <a:t>객체마다 고유한 특성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를 가짐</a:t>
            </a:r>
            <a:endParaRPr lang="en-US" altLang="ko-KR" dirty="0"/>
          </a:p>
          <a:p>
            <a:pPr lvl="2"/>
            <a:r>
              <a:rPr lang="ko-KR" altLang="en-US" dirty="0"/>
              <a:t>다른 객체들과 정보를 주고 받는 등</a:t>
            </a:r>
            <a:r>
              <a:rPr lang="en-US" altLang="ko-KR" dirty="0"/>
              <a:t>, </a:t>
            </a:r>
            <a:r>
              <a:rPr lang="ko-KR" altLang="en-US" dirty="0"/>
              <a:t>상호작용하면서 살아감</a:t>
            </a:r>
            <a:endParaRPr lang="en-US" altLang="ko-KR" dirty="0"/>
          </a:p>
          <a:p>
            <a:pPr lvl="1"/>
            <a:r>
              <a:rPr lang="ko-KR" altLang="en-US" dirty="0"/>
              <a:t>컴퓨터 프로그램에서 객체 사례</a:t>
            </a:r>
            <a:endParaRPr lang="en-US" altLang="ko-KR" dirty="0"/>
          </a:p>
          <a:p>
            <a:pPr lvl="2"/>
            <a:r>
              <a:rPr lang="ko-KR" altLang="en-US" dirty="0" err="1"/>
              <a:t>테트리스</a:t>
            </a:r>
            <a:r>
              <a:rPr lang="ko-KR" altLang="en-US" dirty="0"/>
              <a:t> 게임의 각 블록들</a:t>
            </a:r>
            <a:endParaRPr lang="en-US" altLang="ko-KR" dirty="0"/>
          </a:p>
          <a:p>
            <a:pPr lvl="2"/>
            <a:r>
              <a:rPr lang="ko-KR" altLang="en-US" dirty="0"/>
              <a:t>한글 프로그램의 메뉴나 버튼들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7" y="1844824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152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생성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4695" y="1628801"/>
            <a:ext cx="8459753" cy="3528392"/>
            <a:chOff x="143794" y="2409707"/>
            <a:chExt cx="8845996" cy="368358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430" y="2420888"/>
              <a:ext cx="8825360" cy="3672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7333286" y="3056038"/>
              <a:ext cx="1047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ym typeface="Wingdings"/>
                </a:rPr>
                <a:t> 객체 생성</a:t>
              </a:r>
              <a:endParaRPr lang="ko-KR" altLang="en-US" sz="12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3794" y="2409707"/>
              <a:ext cx="25955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ym typeface="Wingdings"/>
                </a:rPr>
                <a:t> 배열에 대한 </a:t>
              </a:r>
              <a:r>
                <a:rPr lang="ko-KR" altLang="en-US" sz="1200" dirty="0" err="1">
                  <a:sym typeface="Wingdings"/>
                </a:rPr>
                <a:t>레퍼런스</a:t>
              </a:r>
              <a:r>
                <a:rPr lang="ko-KR" altLang="en-US" sz="1200" dirty="0">
                  <a:sym typeface="Wingdings"/>
                </a:rPr>
                <a:t> 변수 선언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14903" y="2420740"/>
              <a:ext cx="17171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ym typeface="Wingdings"/>
                </a:rPr>
                <a:t> </a:t>
              </a:r>
              <a:r>
                <a:rPr lang="ko-KR" altLang="en-US" sz="1200" dirty="0" err="1">
                  <a:sym typeface="Wingdings"/>
                </a:rPr>
                <a:t>레퍼런스</a:t>
              </a:r>
              <a:r>
                <a:rPr lang="ko-KR" altLang="en-US" sz="1200" dirty="0">
                  <a:sym typeface="Wingdings"/>
                </a:rPr>
                <a:t> 배열 생성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9257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4-6 : Circle </a:t>
            </a:r>
            <a:r>
              <a:rPr lang="ko-KR" altLang="en-US" dirty="0"/>
              <a:t>배열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1559" y="1357931"/>
            <a:ext cx="78488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개를 가지는 배열을 생성하고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Circle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객체의 반지름을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에서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까지 각각 지정한 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면적을 출력하라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3567" y="2060848"/>
            <a:ext cx="4608513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public 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this.radius</a:t>
            </a:r>
            <a:r>
              <a:rPr lang="en-US" altLang="ko-KR" sz="1200" dirty="0"/>
              <a:t> = radius;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3.14*radius*radius;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CircleArray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[] c;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 = new Circle[5]; 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c[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new Circle(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c.length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)(</a:t>
            </a:r>
            <a:r>
              <a:rPr lang="en-US" altLang="ko-KR" sz="1200" b="1" dirty="0"/>
              <a:t>c[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].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+ " 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580112" y="5938832"/>
            <a:ext cx="108012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0 3 12 28 50</a:t>
            </a:r>
          </a:p>
        </p:txBody>
      </p:sp>
    </p:spTree>
    <p:extLst>
      <p:ext uri="{BB962C8B-B14F-4D97-AF65-F5344CB8AC3E}">
        <p14:creationId xmlns:p14="http://schemas.microsoft.com/office/powerpoint/2010/main" val="3060322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4-7 : </a:t>
            </a:r>
            <a:r>
              <a:rPr lang="ko-KR" altLang="en-US" dirty="0"/>
              <a:t>객체 배열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7504" y="1268760"/>
            <a:ext cx="35283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클래스를 활용하여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개짜리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 배열을 만들고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사용자로부터 책의 제목과 저자를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입력 받아 배열을 완성하라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1340768"/>
            <a:ext cx="5112569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/>
              <a:t>	String title, author;</a:t>
            </a:r>
          </a:p>
          <a:p>
            <a:pPr defTabSz="180000"/>
            <a:r>
              <a:rPr lang="en-US" altLang="ko-KR" sz="1200" dirty="0"/>
              <a:t>	public 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book[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9512" y="5480362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1071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800" dirty="0" err="1"/>
              <a:t>메소드</a:t>
            </a:r>
            <a:endParaRPr lang="en-US" altLang="ko-KR" sz="1800" dirty="0"/>
          </a:p>
          <a:p>
            <a:pPr lvl="1"/>
            <a:r>
              <a:rPr lang="ko-KR" altLang="en-US" sz="1600" dirty="0" err="1"/>
              <a:t>메소드는</a:t>
            </a:r>
            <a:r>
              <a:rPr lang="ko-KR" altLang="en-US" sz="1600" dirty="0"/>
              <a:t> </a:t>
            </a:r>
            <a:r>
              <a:rPr lang="en-US" altLang="ko-KR" sz="1600" dirty="0"/>
              <a:t>C/C++</a:t>
            </a:r>
            <a:r>
              <a:rPr lang="ko-KR" altLang="en-US" sz="1600" dirty="0"/>
              <a:t>의 함수와 동일</a:t>
            </a:r>
            <a:r>
              <a:rPr lang="en-US" altLang="ko-KR" sz="1600" dirty="0"/>
              <a:t> </a:t>
            </a:r>
          </a:p>
          <a:p>
            <a:pPr lvl="1"/>
            <a:r>
              <a:rPr lang="ko-KR" altLang="en-US" sz="1600" dirty="0"/>
              <a:t>자바의 모든 </a:t>
            </a:r>
            <a:r>
              <a:rPr lang="ko-KR" altLang="en-US" sz="1600" dirty="0" err="1"/>
              <a:t>메소드는</a:t>
            </a:r>
            <a:r>
              <a:rPr lang="ko-KR" altLang="en-US" sz="1600" dirty="0"/>
              <a:t> 반드시 클래스 안에 있어야 함</a:t>
            </a:r>
            <a:r>
              <a:rPr lang="en-US" altLang="ko-KR" sz="1600" dirty="0"/>
              <a:t>(</a:t>
            </a:r>
            <a:r>
              <a:rPr lang="ko-KR" altLang="en-US" sz="1600" dirty="0"/>
              <a:t>캡슐화 원칙</a:t>
            </a:r>
            <a:r>
              <a:rPr lang="en-US" altLang="ko-KR" sz="1600" dirty="0"/>
              <a:t>)</a:t>
            </a:r>
          </a:p>
          <a:p>
            <a:endParaRPr lang="en-US" altLang="ko-KR" sz="1800" dirty="0"/>
          </a:p>
          <a:p>
            <a:r>
              <a:rPr lang="ko-KR" altLang="en-US" sz="1800" dirty="0" err="1"/>
              <a:t>메소드</a:t>
            </a:r>
            <a:r>
              <a:rPr lang="ko-KR" altLang="en-US" sz="1800" dirty="0"/>
              <a:t> 형식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lvl="1"/>
            <a:r>
              <a:rPr lang="ko-KR" altLang="en-US" sz="1600" dirty="0"/>
              <a:t>접근 지정자</a:t>
            </a:r>
            <a:endParaRPr lang="en-US" altLang="ko-KR" sz="1600" dirty="0"/>
          </a:p>
          <a:p>
            <a:pPr lvl="2"/>
            <a:r>
              <a:rPr lang="ko-KR" altLang="en-US" sz="1400" dirty="0"/>
              <a:t>다른 클래스에서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접근할 수 있는지 여부 선언</a:t>
            </a:r>
            <a:endParaRPr lang="en-US" altLang="ko-KR" sz="1400" dirty="0"/>
          </a:p>
          <a:p>
            <a:pPr lvl="2"/>
            <a:r>
              <a:rPr lang="en-US" altLang="ko-KR" sz="1400" dirty="0"/>
              <a:t>public. private, protected, </a:t>
            </a:r>
            <a:r>
              <a:rPr lang="ko-KR" altLang="en-US" sz="1400" dirty="0"/>
              <a:t>디폴트</a:t>
            </a:r>
            <a:r>
              <a:rPr lang="en-US" altLang="ko-KR" sz="1400" dirty="0"/>
              <a:t>(</a:t>
            </a:r>
            <a:r>
              <a:rPr lang="ko-KR" altLang="en-US" sz="1400" dirty="0"/>
              <a:t>접근 지정자 생략</a:t>
            </a:r>
            <a:r>
              <a:rPr lang="en-US" altLang="ko-KR" sz="1400" dirty="0"/>
              <a:t>)</a:t>
            </a:r>
          </a:p>
          <a:p>
            <a:pPr lvl="1"/>
            <a:r>
              <a:rPr lang="ko-KR" altLang="en-US" sz="1600" dirty="0"/>
              <a:t>리턴 타입</a:t>
            </a:r>
            <a:endParaRPr lang="en-US" altLang="ko-KR" sz="1600" dirty="0"/>
          </a:p>
          <a:p>
            <a:pPr lvl="2"/>
            <a:r>
              <a:rPr lang="ko-KR" altLang="en-US" sz="1400" dirty="0" err="1"/>
              <a:t>메소드가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값의 데이터 타입</a:t>
            </a:r>
            <a:endParaRPr lang="en-US" altLang="ko-KR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564904"/>
            <a:ext cx="4464496" cy="2325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기본 타입의 값이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228211" y="764704"/>
            <a:ext cx="8480425" cy="5286375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매개 변수가 </a:t>
            </a:r>
            <a:r>
              <a:rPr lang="en-US" altLang="ko-KR" sz="1600" dirty="0"/>
              <a:t>byte,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, double </a:t>
            </a:r>
            <a:r>
              <a:rPr lang="ko-KR" altLang="en-US" sz="1600" dirty="0"/>
              <a:t>등 기본 타입으로 선언되었을 때</a:t>
            </a:r>
            <a:endParaRPr lang="en-US" altLang="ko-KR" sz="1600" dirty="0"/>
          </a:p>
          <a:p>
            <a:pPr lvl="2"/>
            <a:r>
              <a:rPr lang="ko-KR" altLang="en-US" sz="1400" dirty="0"/>
              <a:t>호출자가 건네는 값이 매개 변수에 복사되어 전달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실인자</a:t>
            </a:r>
            <a:r>
              <a:rPr lang="ko-KR" altLang="en-US" sz="1400" dirty="0"/>
              <a:t> 값은 변경되지 않음</a:t>
            </a:r>
            <a:endParaRPr lang="en-US" altLang="ko-KR" sz="14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738" y="3349253"/>
            <a:ext cx="6768752" cy="347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8" y="2634938"/>
            <a:ext cx="1029098" cy="71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38" y="1436928"/>
            <a:ext cx="7329736" cy="19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객체가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836712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전달</a:t>
            </a:r>
            <a:r>
              <a:rPr lang="en-US" altLang="ko-KR" sz="1600" dirty="0"/>
              <a:t> </a:t>
            </a:r>
          </a:p>
          <a:p>
            <a:pPr lvl="2"/>
            <a:r>
              <a:rPr lang="ko-KR" altLang="en-US" sz="1300" dirty="0"/>
              <a:t>매개 변수가 </a:t>
            </a:r>
            <a:r>
              <a:rPr lang="ko-KR" altLang="en-US" sz="1300" dirty="0" err="1"/>
              <a:t>실인자</a:t>
            </a:r>
            <a:r>
              <a:rPr lang="ko-KR" altLang="en-US" sz="1300" dirty="0"/>
              <a:t> 객체 공유</a:t>
            </a:r>
          </a:p>
          <a:p>
            <a:endParaRPr lang="ko-KR" altLang="en-US" sz="28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64637"/>
            <a:ext cx="824483" cy="57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35974"/>
            <a:ext cx="6768752" cy="3587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35" y="1454169"/>
            <a:ext cx="6952381" cy="182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9877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- </a:t>
            </a:r>
            <a:r>
              <a:rPr lang="ko-KR" altLang="en-US" sz="2400" dirty="0"/>
              <a:t>배열이 전달되는 경우</a:t>
            </a:r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323528" y="83671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배열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매개 변수에 전달</a:t>
            </a:r>
            <a:endParaRPr lang="en-US" altLang="ko-KR" sz="1600" dirty="0"/>
          </a:p>
          <a:p>
            <a:pPr lvl="2"/>
            <a:r>
              <a:rPr lang="ko-KR" altLang="en-US" sz="1300" dirty="0"/>
              <a:t>배열 통째로 전달되지 않음</a:t>
            </a:r>
            <a:endParaRPr lang="en-US" altLang="ko-KR" sz="1300" dirty="0"/>
          </a:p>
          <a:p>
            <a:pPr lvl="1"/>
            <a:r>
              <a:rPr lang="ko-KR" altLang="en-US" sz="1700" dirty="0"/>
              <a:t>객체가 전달되는 경우와 동일</a:t>
            </a:r>
            <a:endParaRPr lang="en-US" altLang="ko-KR" sz="1700" dirty="0"/>
          </a:p>
          <a:p>
            <a:pPr lvl="2"/>
            <a:r>
              <a:rPr lang="ko-KR" altLang="en-US" sz="1400" dirty="0"/>
              <a:t>매개 변수가 </a:t>
            </a:r>
            <a:r>
              <a:rPr lang="ko-KR" altLang="en-US" sz="1400" dirty="0" err="1"/>
              <a:t>실인자의</a:t>
            </a:r>
            <a:r>
              <a:rPr lang="ko-KR" altLang="en-US" sz="1400" dirty="0"/>
              <a:t> 배열 공유</a:t>
            </a:r>
            <a:endParaRPr lang="en-US" altLang="ko-KR" sz="1400" dirty="0"/>
          </a:p>
          <a:p>
            <a:pPr lvl="2"/>
            <a:endParaRPr lang="en-US" altLang="ko-KR" sz="13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8849189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790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4-8 : </a:t>
            </a:r>
            <a:r>
              <a:rPr lang="ko-KR" altLang="en-US" dirty="0"/>
              <a:t>인자로 배열이 전달되는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1844824"/>
            <a:ext cx="432048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ArrayParameter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</a:t>
            </a:r>
            <a:r>
              <a:rPr lang="en-US" altLang="ko-KR" sz="1200" b="1" dirty="0" err="1"/>
              <a:t>replaceSpace</a:t>
            </a:r>
            <a:r>
              <a:rPr lang="en-US" altLang="ko-KR" sz="1200" b="1" dirty="0"/>
              <a:t>(char a[])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a.length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if (a[i] == ' ')</a:t>
            </a:r>
          </a:p>
          <a:p>
            <a:pPr defTabSz="180000"/>
            <a:r>
              <a:rPr lang="en-US" altLang="ko-KR" sz="1200" dirty="0"/>
              <a:t>				a[i] = ',';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static void </a:t>
            </a:r>
            <a:r>
              <a:rPr lang="en-US" altLang="ko-KR" sz="1200" b="1" dirty="0" err="1"/>
              <a:t>printCharArray</a:t>
            </a:r>
            <a:r>
              <a:rPr lang="en-US" altLang="ko-KR" sz="1200" b="1" dirty="0"/>
              <a:t>(char a[])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a.length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(a[i]);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 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char c[] </a:t>
            </a:r>
            <a:r>
              <a:rPr lang="en-US" altLang="ko-KR" sz="1200" dirty="0"/>
              <a:t>= {'</a:t>
            </a:r>
            <a:r>
              <a:rPr lang="en-US" altLang="ko-KR" sz="1200" dirty="0" err="1"/>
              <a:t>T','h','i','s</a:t>
            </a:r>
            <a:r>
              <a:rPr lang="en-US" altLang="ko-KR" sz="1200" dirty="0"/>
              <a:t>',' ','</a:t>
            </a:r>
            <a:r>
              <a:rPr lang="en-US" altLang="ko-KR" sz="1200" dirty="0" err="1"/>
              <a:t>i','s</a:t>
            </a:r>
            <a:r>
              <a:rPr lang="en-US" altLang="ko-KR" sz="1200" dirty="0"/>
              <a:t>',' ','a',' ','</a:t>
            </a:r>
            <a:r>
              <a:rPr lang="en-US" altLang="ko-KR" sz="1200" dirty="0" err="1"/>
              <a:t>p','e','n','c','i','l</a:t>
            </a:r>
            <a:r>
              <a:rPr lang="en-US" altLang="ko-KR" sz="1200" dirty="0"/>
              <a:t>','.'};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printCharArray</a:t>
            </a:r>
            <a:r>
              <a:rPr lang="en-US" altLang="ko-KR" sz="1200" dirty="0"/>
              <a:t>(c);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replaceSpace</a:t>
            </a:r>
            <a:r>
              <a:rPr lang="en-US" altLang="ko-KR" sz="1200" dirty="0"/>
              <a:t>(</a:t>
            </a:r>
            <a:r>
              <a:rPr lang="en-US" altLang="ko-KR" sz="1200" b="1" dirty="0"/>
              <a:t>c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printCharArray</a:t>
            </a:r>
            <a:r>
              <a:rPr lang="en-US" altLang="ko-KR" sz="1200" dirty="0"/>
              <a:t>(c);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544" y="5341947"/>
            <a:ext cx="43204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This is a pencil.</a:t>
            </a:r>
          </a:p>
          <a:p>
            <a:r>
              <a:rPr lang="en-US" altLang="ko-KR" sz="1200" dirty="0" err="1"/>
              <a:t>This,is,a,pencil</a:t>
            </a:r>
            <a:r>
              <a:rPr lang="en-US" altLang="ko-KR" sz="12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6352" y="1332568"/>
            <a:ext cx="8152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char[]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배열을 전달받아 배열 속의 공백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(' ')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문자를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','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로 대치하는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메소드를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79120"/>
              </p:ext>
            </p:extLst>
          </p:nvPr>
        </p:nvGraphicFramePr>
        <p:xfrm>
          <a:off x="5239980" y="4068563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5040052" y="1982683"/>
            <a:ext cx="3759814" cy="3191414"/>
            <a:chOff x="5267406" y="2613850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585203" y="5135219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377669" y="5238867"/>
              <a:ext cx="216024" cy="184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485681" y="4983195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270448" y="4344268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267406" y="2613850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55029" y="5495383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05744" y="2619916"/>
              <a:ext cx="12448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/>
                <a:t>replaceSpace</a:t>
              </a:r>
              <a:r>
                <a:rPr lang="en-US" altLang="ko-KR" sz="1200" b="1" dirty="0"/>
                <a:t>()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39645" y="289431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32111" y="2997964"/>
              <a:ext cx="216024" cy="18466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449231" y="3110340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5926837" y="2941167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=0;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&lt;</a:t>
              </a:r>
              <a:r>
                <a:rPr lang="en-US" altLang="ko-KR" sz="1200" dirty="0" err="1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	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		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4739" y="3587498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68765" y="3948473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6077" y="3758412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18310" y="3948473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6541" y="3929811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100874" y="2284899"/>
            <a:ext cx="23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/>
              </a:rPr>
              <a:t>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36734" y="4516733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ym typeface="Wingdings"/>
              </a:rPr>
              <a:t>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오버로딩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/>
              <a:t>오버로딩</a:t>
            </a:r>
            <a:r>
              <a:rPr lang="en-US" altLang="ko-KR" dirty="0"/>
              <a:t>(Overloading)</a:t>
            </a:r>
          </a:p>
          <a:p>
            <a:pPr lvl="1"/>
            <a:r>
              <a:rPr lang="ko-KR" altLang="en-US" dirty="0"/>
              <a:t>한</a:t>
            </a:r>
            <a:r>
              <a:rPr lang="en-US" altLang="ko-KR" dirty="0"/>
              <a:t> </a:t>
            </a:r>
            <a:r>
              <a:rPr lang="ko-KR" altLang="en-US" dirty="0"/>
              <a:t>클래스 내에서 두 개 이상의 이름이 같은 </a:t>
            </a:r>
            <a:r>
              <a:rPr lang="ko-KR" altLang="en-US" dirty="0" err="1"/>
              <a:t>메소드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이름이 동일하여야 함</a:t>
            </a:r>
            <a:endParaRPr lang="en-US" altLang="ko-KR" dirty="0"/>
          </a:p>
          <a:p>
            <a:pPr lvl="2"/>
            <a:r>
              <a:rPr lang="ko-KR" altLang="en-US" dirty="0"/>
              <a:t>매개 변수의 개수가 서로 다르거나</a:t>
            </a:r>
            <a:r>
              <a:rPr lang="en-US" altLang="ko-KR" dirty="0"/>
              <a:t>, </a:t>
            </a:r>
            <a:r>
              <a:rPr lang="ko-KR" altLang="en-US" dirty="0"/>
              <a:t>타입이 서로 달라야 함</a:t>
            </a:r>
            <a:endParaRPr lang="en-US" altLang="ko-KR" dirty="0"/>
          </a:p>
          <a:p>
            <a:pPr lvl="2"/>
            <a:r>
              <a:rPr lang="ko-KR" altLang="en-US" dirty="0"/>
              <a:t>리턴 타입은 오버로딩과 관련 없음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성공한 오버로딩과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555385" cy="304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98" y="1484784"/>
            <a:ext cx="4816674" cy="180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객체 지향 특성 </a:t>
            </a:r>
            <a:r>
              <a:rPr lang="en-US" altLang="ko-KR"/>
              <a:t>: </a:t>
            </a:r>
            <a:r>
              <a:rPr lang="ko-KR" altLang="en-US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캡슐화 </a:t>
            </a:r>
            <a:r>
              <a:rPr lang="en-US" altLang="ko-KR" sz="1600" dirty="0"/>
              <a:t>: </a:t>
            </a:r>
            <a:r>
              <a:rPr lang="ko-KR" altLang="en-US" sz="1400" dirty="0"/>
              <a:t>객체를 캡슐로 싸서 내부를 볼 수 없게 하는 것</a:t>
            </a:r>
            <a:endParaRPr lang="en-US" altLang="ko-KR" sz="1400" dirty="0"/>
          </a:p>
          <a:p>
            <a:pPr lvl="1"/>
            <a:r>
              <a:rPr lang="ko-KR" altLang="en-US" sz="1400" dirty="0"/>
              <a:t>객체의 가장 본질적인 특징</a:t>
            </a:r>
            <a:endParaRPr lang="en-US" altLang="ko-KR" sz="1400" dirty="0"/>
          </a:p>
          <a:p>
            <a:pPr lvl="2"/>
            <a:r>
              <a:rPr lang="ko-KR" altLang="en-US" sz="1200" dirty="0"/>
              <a:t>외부의 접근으로부터 객체 보호</a:t>
            </a:r>
            <a:endParaRPr lang="en-US" altLang="ko-KR" sz="1200" dirty="0"/>
          </a:p>
          <a:p>
            <a:endParaRPr lang="en-US" altLang="ko-KR" sz="16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sz="1600" dirty="0"/>
              <a:t>자바의 캡슐화</a:t>
            </a:r>
            <a:endParaRPr lang="en-US" altLang="ko-KR" sz="1600" dirty="0"/>
          </a:p>
          <a:p>
            <a:pPr lvl="1"/>
            <a:r>
              <a:rPr lang="ko-KR" altLang="en-US" sz="1400" dirty="0"/>
              <a:t>클래스</a:t>
            </a:r>
            <a:r>
              <a:rPr lang="en-US" altLang="ko-KR" sz="1400" dirty="0"/>
              <a:t>(class):</a:t>
            </a:r>
            <a:r>
              <a:rPr lang="ko-KR" altLang="en-US" sz="1400" dirty="0"/>
              <a:t> 객체 모양을 선언한 틀</a:t>
            </a:r>
            <a:r>
              <a:rPr lang="en-US" altLang="ko-KR" sz="1400" dirty="0"/>
              <a:t>(</a:t>
            </a:r>
            <a:r>
              <a:rPr lang="ko-KR" altLang="en-US" sz="1400" dirty="0"/>
              <a:t>캡슐화하는 틀</a:t>
            </a:r>
            <a:r>
              <a:rPr lang="en-US" altLang="ko-KR" sz="1400" dirty="0"/>
              <a:t>)</a:t>
            </a:r>
          </a:p>
          <a:p>
            <a:pPr lvl="1"/>
            <a:r>
              <a:rPr lang="ko-KR" altLang="en-US" sz="1400" dirty="0"/>
              <a:t>객체</a:t>
            </a:r>
            <a:r>
              <a:rPr lang="en-US" altLang="ko-KR" sz="1400" dirty="0"/>
              <a:t>: </a:t>
            </a:r>
            <a:r>
              <a:rPr lang="ko-KR" altLang="en-US" sz="1400" dirty="0"/>
              <a:t>생성된 실체</a:t>
            </a:r>
            <a:r>
              <a:rPr lang="en-US" altLang="ko-KR" sz="1400" dirty="0"/>
              <a:t>(instance)</a:t>
            </a:r>
          </a:p>
          <a:p>
            <a:pPr lvl="2"/>
            <a:r>
              <a:rPr lang="ko-KR" altLang="en-US" sz="1200" dirty="0"/>
              <a:t>클래스 내에 </a:t>
            </a:r>
            <a:r>
              <a:rPr lang="ko-KR" altLang="en-US" sz="1200" dirty="0" err="1"/>
              <a:t>메소드와</a:t>
            </a:r>
            <a:r>
              <a:rPr lang="ko-KR" altLang="en-US" sz="1200" dirty="0"/>
              <a:t> 필드 구현</a:t>
            </a:r>
            <a:endParaRPr lang="en-US" altLang="ko-KR" sz="12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63" y="10368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381008"/>
            <a:ext cx="6552728" cy="230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793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54" y="2059068"/>
            <a:ext cx="6383058" cy="287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오버로딩 실패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372200" y="2852936"/>
            <a:ext cx="2016224" cy="715089"/>
          </a:xfrm>
          <a:prstGeom prst="wedgeRoundRectCallout">
            <a:avLst>
              <a:gd name="adj1" fmla="val -117702"/>
              <a:gd name="adj2" fmla="val -715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매개 변수의 개수와 타입</a:t>
            </a:r>
          </a:p>
          <a:p>
            <a:r>
              <a:rPr lang="ko-KR" altLang="en-US" sz="1200" dirty="0"/>
              <a:t>이 같기 때문에 오버로딩</a:t>
            </a:r>
          </a:p>
          <a:p>
            <a:r>
              <a:rPr lang="ko-KR" altLang="en-US" sz="1200" dirty="0"/>
              <a:t>실패</a:t>
            </a:r>
          </a:p>
        </p:txBody>
      </p:sp>
      <p:sp>
        <p:nvSpPr>
          <p:cNvPr id="6" name="자유형 5"/>
          <p:cNvSpPr/>
          <p:nvPr/>
        </p:nvSpPr>
        <p:spPr>
          <a:xfrm>
            <a:off x="5170738" y="3329126"/>
            <a:ext cx="1216251" cy="331847"/>
          </a:xfrm>
          <a:custGeom>
            <a:avLst/>
            <a:gdLst>
              <a:gd name="connsiteX0" fmla="*/ 1198496 w 1216251"/>
              <a:gd name="connsiteY0" fmla="*/ 0 h 331847"/>
              <a:gd name="connsiteX1" fmla="*/ 10 w 1216251"/>
              <a:gd name="connsiteY1" fmla="*/ 328474 h 331847"/>
              <a:gd name="connsiteX2" fmla="*/ 1216251 w 1216251"/>
              <a:gd name="connsiteY2" fmla="*/ 142043 h 33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6251" h="331847">
                <a:moveTo>
                  <a:pt x="1198496" y="0"/>
                </a:moveTo>
                <a:cubicBezTo>
                  <a:pt x="597773" y="152400"/>
                  <a:pt x="-2949" y="304800"/>
                  <a:pt x="10" y="328474"/>
                </a:cubicBezTo>
                <a:cubicBezTo>
                  <a:pt x="2969" y="352148"/>
                  <a:pt x="609610" y="247095"/>
                  <a:pt x="1216251" y="14204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945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/>
              <a:t>객체 치환 시 주의할 점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5491" y="5538191"/>
            <a:ext cx="420048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ob1.id=4</a:t>
            </a:r>
          </a:p>
          <a:p>
            <a:r>
              <a:rPr lang="en-US" altLang="ko-KR" dirty="0"/>
              <a:t>ob2.id=4</a:t>
            </a:r>
            <a:endParaRPr lang="ko-KR" altLang="en-US" dirty="0" err="1"/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객체 치환은 객체 복사가 아니며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레퍼런스의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복사이다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95" y="1970184"/>
            <a:ext cx="8945322" cy="356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 7"/>
          <p:cNvSpPr/>
          <p:nvPr/>
        </p:nvSpPr>
        <p:spPr>
          <a:xfrm>
            <a:off x="2483768" y="3966196"/>
            <a:ext cx="1008112" cy="306467"/>
          </a:xfrm>
          <a:prstGeom prst="wedgeRoundRectCallout">
            <a:avLst>
              <a:gd name="adj1" fmla="val -129150"/>
              <a:gd name="adj2" fmla="val 125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/>
              <a:t>객체 치환</a:t>
            </a:r>
            <a:endParaRPr lang="ko-KR" altLang="en-US" sz="1200" dirty="0"/>
          </a:p>
        </p:txBody>
      </p:sp>
      <p:sp>
        <p:nvSpPr>
          <p:cNvPr id="2" name="자유형 1"/>
          <p:cNvSpPr/>
          <p:nvPr/>
        </p:nvSpPr>
        <p:spPr>
          <a:xfrm>
            <a:off x="665825" y="4607511"/>
            <a:ext cx="1210808" cy="55678"/>
          </a:xfrm>
          <a:custGeom>
            <a:avLst/>
            <a:gdLst>
              <a:gd name="connsiteX0" fmla="*/ 0 w 1210808"/>
              <a:gd name="connsiteY0" fmla="*/ 0 h 55678"/>
              <a:gd name="connsiteX1" fmla="*/ 71022 w 1210808"/>
              <a:gd name="connsiteY1" fmla="*/ 8877 h 55678"/>
              <a:gd name="connsiteX2" fmla="*/ 124288 w 1210808"/>
              <a:gd name="connsiteY2" fmla="*/ 26633 h 55678"/>
              <a:gd name="connsiteX3" fmla="*/ 204187 w 1210808"/>
              <a:gd name="connsiteY3" fmla="*/ 8877 h 55678"/>
              <a:gd name="connsiteX4" fmla="*/ 292963 w 1210808"/>
              <a:gd name="connsiteY4" fmla="*/ 26633 h 55678"/>
              <a:gd name="connsiteX5" fmla="*/ 319596 w 1210808"/>
              <a:gd name="connsiteY5" fmla="*/ 35510 h 55678"/>
              <a:gd name="connsiteX6" fmla="*/ 550416 w 1210808"/>
              <a:gd name="connsiteY6" fmla="*/ 44388 h 55678"/>
              <a:gd name="connsiteX7" fmla="*/ 790113 w 1210808"/>
              <a:gd name="connsiteY7" fmla="*/ 26633 h 55678"/>
              <a:gd name="connsiteX8" fmla="*/ 852257 w 1210808"/>
              <a:gd name="connsiteY8" fmla="*/ 35510 h 55678"/>
              <a:gd name="connsiteX9" fmla="*/ 1145220 w 1210808"/>
              <a:gd name="connsiteY9" fmla="*/ 35510 h 55678"/>
              <a:gd name="connsiteX10" fmla="*/ 1189608 w 1210808"/>
              <a:gd name="connsiteY10" fmla="*/ 26633 h 5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0808" h="55678">
                <a:moveTo>
                  <a:pt x="0" y="0"/>
                </a:moveTo>
                <a:cubicBezTo>
                  <a:pt x="23674" y="2959"/>
                  <a:pt x="47693" y="3878"/>
                  <a:pt x="71022" y="8877"/>
                </a:cubicBezTo>
                <a:cubicBezTo>
                  <a:pt x="89322" y="12798"/>
                  <a:pt x="124288" y="26633"/>
                  <a:pt x="124288" y="26633"/>
                </a:cubicBezTo>
                <a:cubicBezTo>
                  <a:pt x="136066" y="23688"/>
                  <a:pt x="195288" y="8284"/>
                  <a:pt x="204187" y="8877"/>
                </a:cubicBezTo>
                <a:cubicBezTo>
                  <a:pt x="234298" y="10884"/>
                  <a:pt x="263558" y="19847"/>
                  <a:pt x="292963" y="26633"/>
                </a:cubicBezTo>
                <a:cubicBezTo>
                  <a:pt x="302081" y="28737"/>
                  <a:pt x="310260" y="34866"/>
                  <a:pt x="319596" y="35510"/>
                </a:cubicBezTo>
                <a:cubicBezTo>
                  <a:pt x="396410" y="40807"/>
                  <a:pt x="473476" y="41429"/>
                  <a:pt x="550416" y="44388"/>
                </a:cubicBezTo>
                <a:cubicBezTo>
                  <a:pt x="646699" y="30633"/>
                  <a:pt x="661110" y="26633"/>
                  <a:pt x="790113" y="26633"/>
                </a:cubicBezTo>
                <a:cubicBezTo>
                  <a:pt x="811038" y="26633"/>
                  <a:pt x="831542" y="32551"/>
                  <a:pt x="852257" y="35510"/>
                </a:cubicBezTo>
                <a:cubicBezTo>
                  <a:pt x="961147" y="71808"/>
                  <a:pt x="888621" y="51061"/>
                  <a:pt x="1145220" y="35510"/>
                </a:cubicBezTo>
                <a:cubicBezTo>
                  <a:pt x="1322572" y="24762"/>
                  <a:pt x="1070724" y="26633"/>
                  <a:pt x="1189608" y="2663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소멸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8480328" cy="5311492"/>
          </a:xfrm>
        </p:spPr>
        <p:txBody>
          <a:bodyPr>
            <a:normAutofit/>
          </a:bodyPr>
          <a:lstStyle/>
          <a:p>
            <a:r>
              <a:rPr lang="ko-KR" altLang="en-US" dirty="0"/>
              <a:t>객체 소멸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에 의해 할당 받은 객체와 배열 메모리를 자바 가상 기계로 되돌려 주는 행위</a:t>
            </a:r>
            <a:endParaRPr lang="en-US" altLang="ko-KR" dirty="0"/>
          </a:p>
          <a:p>
            <a:pPr lvl="1"/>
            <a:r>
              <a:rPr lang="ko-KR" altLang="en-US" dirty="0"/>
              <a:t>소멸된 객체 공간은 가용 메모리에 포함</a:t>
            </a:r>
            <a:endParaRPr lang="en-US" altLang="ko-KR" dirty="0"/>
          </a:p>
          <a:p>
            <a:r>
              <a:rPr lang="ko-KR" altLang="en-US" dirty="0"/>
              <a:t>자바에서 사용자 임의로 객체</a:t>
            </a:r>
            <a:r>
              <a:rPr lang="en-US" altLang="ko-KR" dirty="0"/>
              <a:t> </a:t>
            </a:r>
            <a:r>
              <a:rPr lang="ko-KR" altLang="en-US" dirty="0" err="1"/>
              <a:t>소멸안됨</a:t>
            </a:r>
            <a:endParaRPr lang="en-US" altLang="ko-KR" dirty="0"/>
          </a:p>
          <a:p>
            <a:pPr lvl="1"/>
            <a:r>
              <a:rPr lang="ko-KR" altLang="en-US" dirty="0"/>
              <a:t>자바는 객체 소멸 연산자 없음</a:t>
            </a:r>
            <a:endParaRPr lang="en-US" altLang="ko-KR" dirty="0"/>
          </a:p>
          <a:p>
            <a:pPr lvl="2"/>
            <a:r>
              <a:rPr lang="ko-KR" altLang="en-US" dirty="0"/>
              <a:t>객체 생성 연산자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</a:p>
          <a:p>
            <a:pPr lvl="1"/>
            <a:r>
              <a:rPr lang="ko-KR" altLang="en-US" dirty="0"/>
              <a:t>객체 소멸은 자바 가상 기계의 고유한 역할</a:t>
            </a:r>
            <a:endParaRPr lang="en-US" altLang="ko-KR" dirty="0"/>
          </a:p>
          <a:p>
            <a:pPr lvl="1"/>
            <a:r>
              <a:rPr lang="ko-KR" altLang="en-US" dirty="0"/>
              <a:t>자바 개발자에게는 매우 다행스러운 기능</a:t>
            </a:r>
            <a:endParaRPr lang="en-US" altLang="ko-KR" dirty="0"/>
          </a:p>
          <a:p>
            <a:pPr lvl="2"/>
            <a:r>
              <a:rPr lang="en-US" altLang="ko-KR" dirty="0"/>
              <a:t>C/C++</a:t>
            </a:r>
            <a:r>
              <a:rPr lang="ko-KR" altLang="en-US" dirty="0"/>
              <a:t>에서는 할당 받은 객체를 개발자가 프로그램 내에서 삭제해야 함</a:t>
            </a:r>
            <a:endParaRPr lang="en-US" altLang="ko-KR" dirty="0"/>
          </a:p>
          <a:p>
            <a:pPr lvl="2"/>
            <a:r>
              <a:rPr lang="en-US" altLang="ko-KR" dirty="0"/>
              <a:t>C/C++</a:t>
            </a:r>
            <a:r>
              <a:rPr lang="ko-KR" altLang="en-US" dirty="0"/>
              <a:t>의 프로그램 작성을 어렵게 만드는 요인</a:t>
            </a:r>
            <a:endParaRPr lang="en-US" altLang="ko-KR" dirty="0"/>
          </a:p>
          <a:p>
            <a:pPr lvl="2"/>
            <a:r>
              <a:rPr lang="ko-KR" altLang="en-US" dirty="0"/>
              <a:t>자바에서는 사용하지 않는 객체나 배열을 돌려주는 코딩 책임으로부터 개발자 해방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가비지</a:t>
            </a:r>
            <a:endParaRPr lang="en-US" altLang="ko-KR" sz="1800" dirty="0"/>
          </a:p>
          <a:p>
            <a:pPr lvl="1"/>
            <a:r>
              <a:rPr lang="ko-KR" altLang="en-US" sz="1800" dirty="0"/>
              <a:t>가리키는 </a:t>
            </a:r>
            <a:r>
              <a:rPr lang="ko-KR" altLang="en-US" sz="1800" dirty="0" err="1"/>
              <a:t>레퍼런스가</a:t>
            </a:r>
            <a:r>
              <a:rPr lang="ko-KR" altLang="en-US" sz="1800" dirty="0"/>
              <a:t> 하나도 없는 객체</a:t>
            </a:r>
            <a:endParaRPr lang="en-US" altLang="ko-KR" sz="1800" dirty="0"/>
          </a:p>
          <a:p>
            <a:pPr lvl="2"/>
            <a:r>
              <a:rPr lang="ko-KR" altLang="en-US" sz="1600" dirty="0"/>
              <a:t>더 이상 접근할 수 없어 사용할 수 없게 된 메모리</a:t>
            </a:r>
            <a:endParaRPr lang="en-US" altLang="ko-KR" sz="1600" dirty="0"/>
          </a:p>
          <a:p>
            <a:r>
              <a:rPr lang="ko-KR" altLang="en-US" sz="2000" dirty="0" err="1"/>
              <a:t>가비지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켈렉션</a:t>
            </a:r>
            <a:endParaRPr lang="en-US" altLang="ko-KR" sz="2000" dirty="0"/>
          </a:p>
          <a:p>
            <a:pPr lvl="1"/>
            <a:r>
              <a:rPr lang="ko-KR" altLang="en-US" sz="1800" dirty="0"/>
              <a:t>자바 가상 기계의 </a:t>
            </a:r>
            <a:r>
              <a:rPr lang="ko-KR" altLang="en-US" sz="1800" dirty="0" err="1"/>
              <a:t>가비지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컬렉터가</a:t>
            </a:r>
            <a:r>
              <a:rPr lang="ko-KR" altLang="en-US" sz="1800" dirty="0"/>
              <a:t> 자동으로 </a:t>
            </a:r>
            <a:r>
              <a:rPr lang="ko-KR" altLang="en-US" sz="1800" dirty="0" err="1"/>
              <a:t>가비지</a:t>
            </a:r>
            <a:r>
              <a:rPr lang="ko-KR" altLang="en-US" sz="1800" dirty="0"/>
              <a:t> 수집</a:t>
            </a:r>
            <a:r>
              <a:rPr lang="en-US" altLang="ko-KR" sz="1800" dirty="0"/>
              <a:t>,</a:t>
            </a:r>
            <a:r>
              <a:rPr lang="ko-KR" altLang="en-US" sz="1800" dirty="0"/>
              <a:t> 반환</a:t>
            </a:r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01008"/>
            <a:ext cx="847848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: </a:t>
            </a:r>
            <a:r>
              <a:rPr lang="ko-KR" altLang="en-US" dirty="0" err="1"/>
              <a:t>가비지의</a:t>
            </a:r>
            <a:r>
              <a:rPr lang="ko-KR" altLang="en-US" dirty="0"/>
              <a:t> 발생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 소스에서 언제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가비지가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발생하는지 설명하라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 err="1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862519" y="1313526"/>
            <a:ext cx="3816424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GarbageEx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String a = new String("Good");</a:t>
            </a:r>
          </a:p>
          <a:p>
            <a:pPr defTabSz="180000"/>
            <a:r>
              <a:rPr lang="en-US" altLang="ko-KR" sz="1400" dirty="0"/>
              <a:t>		String b = new String("Bad");</a:t>
            </a:r>
          </a:p>
          <a:p>
            <a:pPr defTabSz="180000"/>
            <a:r>
              <a:rPr lang="en-US" altLang="ko-KR" sz="1400" dirty="0"/>
              <a:t>		String c = new String("Normal");</a:t>
            </a:r>
          </a:p>
          <a:p>
            <a:pPr defTabSz="180000"/>
            <a:r>
              <a:rPr lang="en-US" altLang="ko-KR" sz="1400" dirty="0"/>
              <a:t>		String d, e;</a:t>
            </a:r>
          </a:p>
          <a:p>
            <a:pPr defTabSz="180000"/>
            <a:r>
              <a:rPr lang="en-US" altLang="ko-KR" sz="1400" dirty="0"/>
              <a:t>		a = null; </a:t>
            </a:r>
          </a:p>
          <a:p>
            <a:pPr defTabSz="180000"/>
            <a:r>
              <a:rPr lang="en-US" altLang="ko-KR" sz="1400" dirty="0"/>
              <a:t>		d = c;</a:t>
            </a:r>
          </a:p>
          <a:p>
            <a:pPr defTabSz="180000"/>
            <a:r>
              <a:rPr lang="en-US" altLang="ko-KR" sz="1400" dirty="0"/>
              <a:t>		c = null;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16" y="3933056"/>
            <a:ext cx="5688632" cy="2578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ko-KR" altLang="en-US" dirty="0"/>
              <a:t>자바 가상 기계가 </a:t>
            </a:r>
            <a:r>
              <a:rPr lang="ko-KR" altLang="en-US" dirty="0" err="1"/>
              <a:t>가비지</a:t>
            </a:r>
            <a:r>
              <a:rPr lang="ko-KR" altLang="en-US" dirty="0"/>
              <a:t> 자동 회수</a:t>
            </a:r>
            <a:endParaRPr lang="en-US" altLang="ko-KR" dirty="0"/>
          </a:p>
          <a:p>
            <a:pPr lvl="2"/>
            <a:r>
              <a:rPr lang="ko-KR" altLang="en-US" dirty="0"/>
              <a:t>가용 메모리 공간이 일정 이하로 부족해질 때</a:t>
            </a:r>
            <a:endParaRPr lang="en-US" altLang="ko-KR" dirty="0"/>
          </a:p>
          <a:p>
            <a:pPr lvl="2"/>
            <a:r>
              <a:rPr lang="ko-KR" altLang="en-US" dirty="0" err="1"/>
              <a:t>가비지를</a:t>
            </a:r>
            <a:r>
              <a:rPr lang="ko-KR" altLang="en-US" dirty="0"/>
              <a:t> 수거하여 가용 메모리 공간으로 확보</a:t>
            </a:r>
            <a:endParaRPr lang="en-US" altLang="ko-KR" dirty="0"/>
          </a:p>
          <a:p>
            <a:pPr lvl="1"/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컬렉터</a:t>
            </a:r>
            <a:r>
              <a:rPr lang="en-US" altLang="ko-KR" dirty="0"/>
              <a:t>(garbage collector)</a:t>
            </a:r>
            <a:r>
              <a:rPr lang="ko-KR" altLang="en-US" dirty="0"/>
              <a:t>에 의해 자동 수행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강제 </a:t>
            </a:r>
            <a:r>
              <a:rPr lang="ko-KR" altLang="en-US" dirty="0" err="1"/>
              <a:t>가비지</a:t>
            </a:r>
            <a:r>
              <a:rPr lang="ko-KR" altLang="en-US" dirty="0"/>
              <a:t> 컬렉션 강제 수행</a:t>
            </a:r>
            <a:endParaRPr lang="en-US" altLang="ko-KR" dirty="0"/>
          </a:p>
          <a:p>
            <a:pPr lvl="1"/>
            <a:r>
              <a:rPr lang="en-US" altLang="ko-KR" dirty="0"/>
              <a:t>System </a:t>
            </a:r>
            <a:r>
              <a:rPr lang="ko-KR" altLang="en-US" dirty="0"/>
              <a:t>또는 </a:t>
            </a:r>
            <a:r>
              <a:rPr lang="en-US" altLang="ko-KR" dirty="0"/>
              <a:t>Runtime </a:t>
            </a:r>
            <a:r>
              <a:rPr lang="ko-KR" altLang="en-US" dirty="0"/>
              <a:t>객체의 </a:t>
            </a:r>
            <a:r>
              <a:rPr lang="en-US" altLang="ko-KR" dirty="0" err="1"/>
              <a:t>gc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이 코드는 자바 가상 기계에 강력한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요청</a:t>
            </a:r>
            <a:endParaRPr lang="en-US" altLang="ko-KR" dirty="0"/>
          </a:p>
          <a:p>
            <a:pPr lvl="2"/>
            <a:r>
              <a:rPr lang="ko-KR" altLang="en-US" dirty="0"/>
              <a:t>그러나 자바 가상 기계가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시점을 전적으로 판단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4677390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상호 관련 있는 클래스 파일</a:t>
            </a:r>
            <a:r>
              <a:rPr lang="en-US" altLang="ko-KR" dirty="0"/>
              <a:t>(</a:t>
            </a:r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/>
              <a:t>.class)</a:t>
            </a:r>
            <a:r>
              <a:rPr lang="ko-KR" altLang="en-US" dirty="0"/>
              <a:t>을 저장하여 관리하는 디렉터리</a:t>
            </a:r>
            <a:endParaRPr lang="en-US" altLang="ko-KR" dirty="0"/>
          </a:p>
          <a:p>
            <a:pPr lvl="1"/>
            <a:r>
              <a:rPr lang="ko-KR" altLang="en-US" dirty="0"/>
              <a:t>자바 응용프로그램은 하나 이상의 패키지로 구성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11" y="2996952"/>
            <a:ext cx="7313158" cy="286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474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09634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자바의 접근 지정자</a:t>
            </a:r>
            <a:endParaRPr lang="en-US" altLang="ko-KR" sz="2000" dirty="0"/>
          </a:p>
          <a:p>
            <a:pPr lvl="1"/>
            <a:r>
              <a:rPr lang="en-US" altLang="ko-KR" sz="1800" dirty="0"/>
              <a:t>4</a:t>
            </a:r>
            <a:r>
              <a:rPr lang="ko-KR" altLang="en-US" sz="1800" dirty="0"/>
              <a:t>가지</a:t>
            </a:r>
            <a:endParaRPr lang="en-US" altLang="ko-KR" sz="1800" dirty="0"/>
          </a:p>
          <a:p>
            <a:pPr lvl="2"/>
            <a:r>
              <a:rPr lang="en-US" altLang="ko-KR" sz="1600" dirty="0"/>
              <a:t>private, protected, public, </a:t>
            </a:r>
            <a:r>
              <a:rPr lang="ko-KR" altLang="en-US" sz="1600" dirty="0"/>
              <a:t>디폴트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접근 지정자의 목적</a:t>
            </a:r>
            <a:endParaRPr lang="en-US" altLang="ko-KR" sz="2000" dirty="0"/>
          </a:p>
          <a:p>
            <a:pPr lvl="1"/>
            <a:r>
              <a:rPr lang="ko-KR" altLang="en-US" sz="1800" dirty="0"/>
              <a:t>클래스나 일부 멤버를 공개하여 다른 클래스에서 접근하도록 허용</a:t>
            </a:r>
            <a:endParaRPr lang="en-US" altLang="ko-KR" sz="1800" dirty="0"/>
          </a:p>
          <a:p>
            <a:pPr lvl="1"/>
            <a:r>
              <a:rPr lang="ko-KR" altLang="en-US" sz="1800" dirty="0"/>
              <a:t>객체 지향 언어의 캡슐화 정책은 멤버를 보호하는 것</a:t>
            </a:r>
            <a:endParaRPr lang="en-US" altLang="ko-KR" sz="1800" dirty="0"/>
          </a:p>
          <a:p>
            <a:pPr lvl="2"/>
            <a:r>
              <a:rPr lang="ko-KR" altLang="en-US" sz="1600" dirty="0"/>
              <a:t>접근 지정은 캡슐화에 묶인 보호를 일부 해제할 목적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/>
              <a:t>접근 지정자에 따른 클래스나 멤버의 공개 범위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4797151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4730327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32829" y="493155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디폴트</a:t>
            </a:r>
          </a:p>
        </p:txBody>
      </p:sp>
      <p:sp>
        <p:nvSpPr>
          <p:cNvPr id="10" name="타원 9"/>
          <p:cNvSpPr/>
          <p:nvPr/>
        </p:nvSpPr>
        <p:spPr>
          <a:xfrm>
            <a:off x="1619672" y="4653135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40" y="4882492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511660" y="4437112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7576" y="4730327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771800" y="5871097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67944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96136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27743" y="5877271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외부로부터 완벽차단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31681" y="590600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동일 패키지에 허용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04930" y="5733255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동일 패키지와</a:t>
            </a:r>
            <a:endParaRPr lang="en-US" altLang="ko-KR" sz="1100" dirty="0"/>
          </a:p>
          <a:p>
            <a:r>
              <a:rPr lang="ko-KR" altLang="en-US" sz="1100" dirty="0"/>
              <a:t>자식 클래스에 허용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3730" y="5877271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모든 클래스에 허용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331640" y="6138881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670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접근 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/>
              <a:t>클래스 접근지정</a:t>
            </a:r>
            <a:endParaRPr lang="en-US" altLang="ko-KR" sz="1800" dirty="0"/>
          </a:p>
          <a:p>
            <a:pPr lvl="1"/>
            <a:r>
              <a:rPr lang="ko-KR" altLang="en-US" sz="1600" dirty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/>
              <a:t>public </a:t>
            </a:r>
            <a:r>
              <a:rPr lang="ko-KR" altLang="en-US" sz="1600" dirty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모든 클래스에게 접근 허용</a:t>
            </a:r>
            <a:endParaRPr lang="en-US" altLang="ko-KR" sz="1600" dirty="0"/>
          </a:p>
          <a:p>
            <a:pPr lvl="1"/>
            <a:r>
              <a:rPr lang="ko-KR" altLang="en-US" sz="1600" dirty="0"/>
              <a:t>디폴트 클래스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package-private</a:t>
            </a:r>
            <a:r>
              <a:rPr lang="ko-KR" altLang="en-US" sz="1600" dirty="0"/>
              <a:t>라고도 함</a:t>
            </a:r>
            <a:endParaRPr lang="en-US" altLang="ko-KR" sz="1600" dirty="0"/>
          </a:p>
          <a:p>
            <a:pPr lvl="2"/>
            <a:r>
              <a:rPr lang="ko-KR" altLang="en-US" sz="1600" dirty="0"/>
              <a:t>같은 패키지의 클래스에만 접근 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2120" y="199147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283435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2" y="3861048"/>
            <a:ext cx="8585872" cy="217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700300" y="60621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</p:spTree>
    <p:extLst>
      <p:ext uri="{BB962C8B-B14F-4D97-AF65-F5344CB8AC3E}">
        <p14:creationId xmlns:p14="http://schemas.microsoft.com/office/powerpoint/2010/main" val="1889674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접근 지정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/>
              <a:t>public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패키지에 관계 없이 모든 클래스에게 접근 허용</a:t>
            </a:r>
            <a:endParaRPr lang="en-US" altLang="ko-KR" sz="1600" dirty="0"/>
          </a:p>
          <a:p>
            <a:pPr lvl="1"/>
            <a:r>
              <a:rPr lang="en-US" altLang="ko-KR" sz="1800" dirty="0"/>
              <a:t>private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동일 클래스 내에만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클래스에서 접근 불가</a:t>
            </a:r>
            <a:endParaRPr lang="en-US" altLang="ko-KR" sz="1600" dirty="0"/>
          </a:p>
          <a:p>
            <a:pPr lvl="1"/>
            <a:r>
              <a:rPr lang="en-US" altLang="ko-KR" sz="1800" dirty="0"/>
              <a:t>protected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내의 다른 모든 클래스에게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클래스는 다른 패키지에 있어도 접근 가능</a:t>
            </a:r>
            <a:endParaRPr lang="en-US" altLang="ko-KR" sz="1600" dirty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클래스에게 접근 허용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2"/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25144"/>
            <a:ext cx="6478960" cy="186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33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객체 지향 특성 </a:t>
            </a:r>
            <a:r>
              <a:rPr lang="en-US" altLang="ko-KR" dirty="0"/>
              <a:t>: </a:t>
            </a:r>
            <a:r>
              <a:rPr lang="ko-KR" altLang="en-US" dirty="0"/>
              <a:t>상속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/>
              <a:t>상속</a:t>
            </a:r>
            <a:endParaRPr lang="en-US" altLang="ko-KR" sz="1800" dirty="0"/>
          </a:p>
          <a:p>
            <a:pPr lvl="1"/>
            <a:r>
              <a:rPr lang="ko-KR" altLang="en-US" sz="1600" dirty="0"/>
              <a:t>상위 개체의 속성이 하위 개체에 물려짐</a:t>
            </a:r>
            <a:endParaRPr lang="en-US" altLang="ko-KR" sz="1600" dirty="0"/>
          </a:p>
          <a:p>
            <a:pPr lvl="1"/>
            <a:r>
              <a:rPr lang="ko-KR" altLang="en-US" sz="1600" dirty="0"/>
              <a:t>하위 개체가 상위 개체의 속성을 모두 가지는 관계</a:t>
            </a:r>
            <a:endParaRPr lang="en-US" altLang="ko-KR" sz="1600" dirty="0"/>
          </a:p>
          <a:p>
            <a:endParaRPr lang="en-US" altLang="ko-KR" sz="1800" dirty="0"/>
          </a:p>
          <a:p>
            <a:r>
              <a:rPr lang="ko-KR" altLang="en-US" sz="1800" dirty="0" err="1"/>
              <a:t>실세계의</a:t>
            </a:r>
            <a:r>
              <a:rPr lang="ko-KR" altLang="en-US" sz="1800" dirty="0"/>
              <a:t> 상속 사례</a:t>
            </a:r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56165"/>
            <a:ext cx="4968552" cy="214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60032" y="3420097"/>
            <a:ext cx="372258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나무는 식물의 속성과 생물의 속성을 모두 가짐</a:t>
            </a:r>
            <a:endParaRPr lang="en-US" altLang="ko-KR" sz="11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사람은 생물의 속성은 가지지만 식물의 속성은 가지고 있지 않음</a:t>
            </a:r>
          </a:p>
        </p:txBody>
      </p:sp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7" y="4149080"/>
            <a:ext cx="7507291" cy="228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7" y="1638672"/>
            <a:ext cx="7547994" cy="225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private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ko-KR" altLang="en-US" sz="1400" dirty="0"/>
              <a:t>접근 지정 사례</a:t>
            </a:r>
          </a:p>
        </p:txBody>
      </p:sp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08920"/>
            <a:ext cx="7409178" cy="406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624"/>
            <a:ext cx="740917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89240" y="2805546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protected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260648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4-10 : </a:t>
            </a:r>
            <a:r>
              <a:rPr lang="ko-KR" altLang="en-US" dirty="0"/>
              <a:t>멤버의 접근 지정자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99592" y="1945920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SampleClass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field1;</a:t>
            </a:r>
          </a:p>
          <a:p>
            <a:pPr defTabSz="180000"/>
            <a:r>
              <a:rPr lang="en-US" altLang="ko-KR" sz="1400" dirty="0"/>
              <a:t>	protected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field2;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field3;</a:t>
            </a:r>
          </a:p>
          <a:p>
            <a:pPr defTabSz="180000"/>
            <a:r>
              <a:rPr lang="en-US" altLang="ko-KR" sz="1400" dirty="0"/>
              <a:t>	private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field4;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SampleClass</a:t>
            </a:r>
            <a:r>
              <a:rPr lang="en-US" altLang="ko-KR" sz="1400" dirty="0"/>
              <a:t> s = new </a:t>
            </a:r>
            <a:r>
              <a:rPr lang="en-US" altLang="ko-KR" sz="1400" dirty="0" err="1"/>
              <a:t>SampleClass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s.field1 = 0;</a:t>
            </a:r>
          </a:p>
          <a:p>
            <a:pPr defTabSz="180000"/>
            <a:r>
              <a:rPr lang="en-US" altLang="ko-KR" sz="1400" dirty="0"/>
              <a:t>		s.field2 = 1;</a:t>
            </a:r>
          </a:p>
          <a:p>
            <a:pPr defTabSz="180000"/>
            <a:r>
              <a:rPr lang="en-US" altLang="ko-KR" sz="1400" dirty="0"/>
              <a:t>		s.field3 = 2;</a:t>
            </a:r>
          </a:p>
          <a:p>
            <a:pPr defTabSz="180000"/>
            <a:r>
              <a:rPr lang="en-US" altLang="ko-KR" sz="1400" dirty="0"/>
              <a:t>		s.field4 = 3;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340768"/>
            <a:ext cx="78085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다음 코드의 두 클래스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SampleClass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와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AccessEx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클래스는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AccessEx.java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에 들어 있어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컴파일 되면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동일한 패키지에 저장된다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컴파일 오류를 찾아내고 이유를 설명하라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6096" y="3494002"/>
            <a:ext cx="29120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0070C0"/>
                </a:solidFill>
              </a:rPr>
              <a:t>AccessEx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클래스의 </a:t>
            </a:r>
            <a:r>
              <a:rPr lang="en-US" altLang="ko-KR" sz="1400" dirty="0">
                <a:solidFill>
                  <a:srgbClr val="0070C0"/>
                </a:solidFill>
              </a:rPr>
              <a:t>14</a:t>
            </a:r>
            <a:r>
              <a:rPr lang="ko-KR" altLang="en-US" sz="1400" dirty="0">
                <a:solidFill>
                  <a:srgbClr val="0070C0"/>
                </a:solidFill>
              </a:rPr>
              <a:t>번 라인에서 컴파일 오류 발생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field4</a:t>
            </a:r>
            <a:r>
              <a:rPr lang="ko-KR" altLang="en-US" sz="1400" dirty="0">
                <a:solidFill>
                  <a:srgbClr val="0070C0"/>
                </a:solidFill>
              </a:rPr>
              <a:t>는 </a:t>
            </a:r>
            <a:r>
              <a:rPr lang="en-US" altLang="ko-KR" sz="1400" dirty="0" err="1">
                <a:solidFill>
                  <a:srgbClr val="0070C0"/>
                </a:solidFill>
              </a:rPr>
              <a:t>SampleClass</a:t>
            </a:r>
            <a:r>
              <a:rPr lang="ko-KR" altLang="en-US" sz="1400" dirty="0">
                <a:solidFill>
                  <a:srgbClr val="0070C0"/>
                </a:solidFill>
              </a:rPr>
              <a:t>의 </a:t>
            </a:r>
            <a:r>
              <a:rPr lang="en-US" altLang="ko-KR" sz="1400" dirty="0">
                <a:solidFill>
                  <a:srgbClr val="0070C0"/>
                </a:solidFill>
              </a:rPr>
              <a:t>private </a:t>
            </a:r>
            <a:r>
              <a:rPr lang="ko-KR" altLang="en-US" sz="1400" dirty="0">
                <a:solidFill>
                  <a:srgbClr val="0070C0"/>
                </a:solidFill>
              </a:rPr>
              <a:t>멤버이므로 </a:t>
            </a:r>
            <a:r>
              <a:rPr lang="en-US" altLang="ko-KR" sz="1400" dirty="0" err="1">
                <a:solidFill>
                  <a:srgbClr val="0070C0"/>
                </a:solidFill>
              </a:rPr>
              <a:t>SampleClass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외의 다른 클래스에서 접근할 수 없다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99592" y="5651956"/>
            <a:ext cx="7056784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Exception in thread "main" </a:t>
            </a:r>
            <a:r>
              <a:rPr lang="en-US" altLang="ko-KR" sz="1400" dirty="0" err="1">
                <a:solidFill>
                  <a:srgbClr val="FF0000"/>
                </a:solidFill>
              </a:rPr>
              <a:t>java.lang.Error</a:t>
            </a:r>
            <a:r>
              <a:rPr lang="en-US" altLang="ko-KR" sz="1400" dirty="0">
                <a:solidFill>
                  <a:srgbClr val="FF0000"/>
                </a:solidFill>
              </a:rPr>
              <a:t>: Unresolved compilation problem: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The field s.field4 is not visible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at </a:t>
            </a:r>
            <a:r>
              <a:rPr lang="en-US" altLang="ko-KR" sz="1400" dirty="0" err="1">
                <a:solidFill>
                  <a:srgbClr val="FF0000"/>
                </a:solidFill>
              </a:rPr>
              <a:t>AccessEx.main</a:t>
            </a:r>
            <a:r>
              <a:rPr lang="en-US" altLang="ko-KR" sz="1400" dirty="0"/>
              <a:t>(AccessEx.java:14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39550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static </a:t>
            </a:r>
            <a:r>
              <a:rPr lang="ko-KR" altLang="en-US" sz="2000" dirty="0"/>
              <a:t>멤버 선언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객체 생성과 </a:t>
            </a:r>
            <a:r>
              <a:rPr lang="en-US" altLang="ko-KR" sz="2000" dirty="0"/>
              <a:t>non-static </a:t>
            </a:r>
            <a:r>
              <a:rPr lang="ko-KR" altLang="en-US" sz="2000" dirty="0"/>
              <a:t>멤버의 생성</a:t>
            </a:r>
            <a:endParaRPr lang="en-US" altLang="ko-KR" sz="2000" dirty="0"/>
          </a:p>
          <a:p>
            <a:pPr lvl="1"/>
            <a:r>
              <a:rPr lang="en-US" altLang="ko-KR" sz="1800" dirty="0"/>
              <a:t>non-static </a:t>
            </a:r>
            <a:r>
              <a:rPr lang="ko-KR" altLang="en-US" sz="1800" dirty="0"/>
              <a:t>멤버는 객체가 생성될 때</a:t>
            </a:r>
            <a:r>
              <a:rPr lang="en-US" altLang="ko-KR" sz="1800" dirty="0"/>
              <a:t>, </a:t>
            </a:r>
            <a:r>
              <a:rPr lang="ko-KR" altLang="en-US" sz="1800" dirty="0"/>
              <a:t>객체마다 생긴다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8636" y="1844824"/>
            <a:ext cx="453147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StaticSample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n; 							// non-static </a:t>
            </a:r>
            <a:r>
              <a:rPr lang="ko-KR" altLang="en-US" sz="1400" dirty="0"/>
              <a:t>필드</a:t>
            </a:r>
          </a:p>
          <a:p>
            <a:pPr defTabSz="180000"/>
            <a:r>
              <a:rPr lang="en-US" altLang="ko-KR" sz="1400" dirty="0"/>
              <a:t>	void g() {...} 				// non-static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m; 				// static </a:t>
            </a:r>
            <a:r>
              <a:rPr lang="ko-KR" altLang="en-US" sz="1400" dirty="0"/>
              <a:t>필드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void f() {...} 		// static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09120"/>
            <a:ext cx="7653164" cy="143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6228184" y="6090161"/>
            <a:ext cx="2016224" cy="432048"/>
          </a:xfrm>
          <a:prstGeom prst="wedgeRoundRectCallout">
            <a:avLst>
              <a:gd name="adj1" fmla="val -37125"/>
              <a:gd name="adj2" fmla="val -916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객체마다 </a:t>
            </a:r>
            <a:r>
              <a:rPr lang="en-US" altLang="ko-KR" sz="1200" dirty="0">
                <a:solidFill>
                  <a:schemeClr val="tx1"/>
                </a:solidFill>
              </a:rPr>
              <a:t>n, g()</a:t>
            </a:r>
            <a:r>
              <a:rPr lang="ko-KR" altLang="en-US" sz="1200" dirty="0">
                <a:solidFill>
                  <a:schemeClr val="tx1"/>
                </a:solidFill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</a:rPr>
              <a:t>non-static </a:t>
            </a:r>
            <a:r>
              <a:rPr lang="ko-KR" altLang="en-US" sz="1200" dirty="0">
                <a:solidFill>
                  <a:schemeClr val="tx1"/>
                </a:solidFill>
              </a:rPr>
              <a:t>멤버들이 생긴다</a:t>
            </a:r>
          </a:p>
        </p:txBody>
      </p:sp>
    </p:spTree>
    <p:extLst>
      <p:ext uri="{BB962C8B-B14F-4D97-AF65-F5344CB8AC3E}">
        <p14:creationId xmlns:p14="http://schemas.microsoft.com/office/powerpoint/2010/main" val="948268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멤버의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/>
              <a:t>static </a:t>
            </a:r>
            <a:r>
              <a:rPr lang="ko-KR" altLang="en-US" sz="1600" dirty="0"/>
              <a:t>멤버는 클래스당 하나만 생성</a:t>
            </a:r>
            <a:endParaRPr lang="en-US" altLang="ko-KR" sz="1600" dirty="0"/>
          </a:p>
          <a:p>
            <a:r>
              <a:rPr lang="ko-KR" altLang="en-US" sz="1600" dirty="0"/>
              <a:t>객체들에 의해 공유됨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10" y="2132856"/>
            <a:ext cx="7902533" cy="456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5657057" y="2721002"/>
            <a:ext cx="2016224" cy="576064"/>
          </a:xfrm>
          <a:prstGeom prst="wedgeRoundRectCallout">
            <a:avLst>
              <a:gd name="adj1" fmla="val -96567"/>
              <a:gd name="adj2" fmla="val 7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StaticSample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의 어떤 객체가 생기기 전에도 </a:t>
            </a:r>
            <a:r>
              <a:rPr lang="en-US" altLang="ko-KR" sz="1200" dirty="0">
                <a:solidFill>
                  <a:schemeClr val="tx1"/>
                </a:solidFill>
              </a:rPr>
              <a:t>static </a:t>
            </a:r>
            <a:r>
              <a:rPr lang="ko-KR" altLang="en-US" sz="1200" dirty="0">
                <a:solidFill>
                  <a:schemeClr val="tx1"/>
                </a:solidFill>
              </a:rPr>
              <a:t>멤버는 생성되어 있음</a:t>
            </a:r>
          </a:p>
        </p:txBody>
      </p:sp>
    </p:spTree>
    <p:extLst>
      <p:ext uri="{BB962C8B-B14F-4D97-AF65-F5344CB8AC3E}">
        <p14:creationId xmlns:p14="http://schemas.microsoft.com/office/powerpoint/2010/main" val="3601827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멤버와 </a:t>
            </a:r>
            <a:r>
              <a:rPr lang="en-US" altLang="ko-KR" dirty="0"/>
              <a:t>non-static </a:t>
            </a:r>
            <a:r>
              <a:rPr lang="ko-KR" altLang="en-US" dirty="0"/>
              <a:t>멤버 특성 정리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8569"/>
            <a:ext cx="7375877" cy="452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클래스 이름으로 접근 가능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객체의 멤버로 접근 가능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non-static </a:t>
            </a:r>
            <a:r>
              <a:rPr lang="ko-KR" altLang="en-US" sz="2000" dirty="0"/>
              <a:t>멤버는 클래스 이름으로 접근 안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7" y="3068960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</a:t>
            </a:r>
            <a:r>
              <a:rPr lang="en-US" altLang="ko-KR" sz="1400" dirty="0"/>
              <a:t> b1 = new </a:t>
            </a:r>
            <a:r>
              <a:rPr lang="en-US" altLang="ko-KR" sz="1400" dirty="0" err="1"/>
              <a:t>StaticSample</a:t>
            </a:r>
            <a:r>
              <a:rPr lang="en-US" altLang="ko-KR" sz="1400" dirty="0"/>
              <a:t>();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b1.m = 3; 	// </a:t>
            </a:r>
            <a:r>
              <a:rPr lang="ko-KR" altLang="en-US" sz="1400" dirty="0"/>
              <a:t>객체 이름으로 </a:t>
            </a:r>
            <a:r>
              <a:rPr lang="en-US" altLang="ko-KR" sz="1400" dirty="0"/>
              <a:t>static </a:t>
            </a:r>
            <a:r>
              <a:rPr lang="ko-KR" altLang="en-US" sz="1400" dirty="0"/>
              <a:t>필드 접근</a:t>
            </a:r>
          </a:p>
          <a:p>
            <a:r>
              <a:rPr lang="en-US" altLang="ko-KR" sz="1400" dirty="0"/>
              <a:t>b1.f(); 	// </a:t>
            </a:r>
            <a:r>
              <a:rPr lang="ko-KR" altLang="en-US" sz="1400" dirty="0"/>
              <a:t>객체 이름으로 </a:t>
            </a:r>
            <a:r>
              <a:rPr lang="en-US" altLang="ko-KR" sz="1400" dirty="0"/>
              <a:t>static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1844824"/>
            <a:ext cx="66967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StaticSample.m</a:t>
            </a:r>
            <a:r>
              <a:rPr lang="en-US" altLang="ko-KR" sz="1400" dirty="0"/>
              <a:t> = 3; 	// </a:t>
            </a:r>
            <a:r>
              <a:rPr lang="ko-KR" altLang="en-US" sz="1400" dirty="0"/>
              <a:t>클래스 이름으로 </a:t>
            </a:r>
            <a:r>
              <a:rPr lang="en-US" altLang="ko-KR" sz="1400" dirty="0"/>
              <a:t>static </a:t>
            </a:r>
            <a:r>
              <a:rPr lang="ko-KR" altLang="en-US" sz="1400" dirty="0"/>
              <a:t>필드 접근</a:t>
            </a:r>
          </a:p>
          <a:p>
            <a:r>
              <a:rPr lang="en-US" altLang="ko-KR" sz="1400" dirty="0" err="1"/>
              <a:t>StaticSample.f</a:t>
            </a:r>
            <a:r>
              <a:rPr lang="en-US" altLang="ko-KR" sz="1400" dirty="0"/>
              <a:t>(); 	// </a:t>
            </a:r>
            <a:r>
              <a:rPr lang="ko-KR" altLang="en-US" sz="1400" dirty="0"/>
              <a:t>클래스 이름으로 </a:t>
            </a:r>
            <a:r>
              <a:rPr lang="en-US" altLang="ko-KR" sz="1400" dirty="0"/>
              <a:t>static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82477" y="5085184"/>
            <a:ext cx="6560625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StaticSample.n</a:t>
            </a:r>
            <a:r>
              <a:rPr lang="en-US" altLang="ko-KR" sz="1400" dirty="0"/>
              <a:t> = 5; 	// n</a:t>
            </a:r>
            <a:r>
              <a:rPr lang="ko-KR" altLang="en-US" sz="1400" dirty="0"/>
              <a:t>은 </a:t>
            </a:r>
            <a:r>
              <a:rPr lang="en-US" altLang="ko-KR" sz="1400" dirty="0"/>
              <a:t>non-static</a:t>
            </a:r>
            <a:r>
              <a:rPr lang="ko-KR" altLang="en-US" sz="1400" dirty="0"/>
              <a:t>이므로 컴파일 오류</a:t>
            </a:r>
          </a:p>
          <a:p>
            <a:r>
              <a:rPr lang="en-US" altLang="ko-KR" sz="1400" dirty="0" err="1"/>
              <a:t>StaticSample.g</a:t>
            </a:r>
            <a:r>
              <a:rPr lang="en-US" altLang="ko-KR" sz="1400" dirty="0"/>
              <a:t>(); 	// g()</a:t>
            </a:r>
            <a:r>
              <a:rPr lang="ko-KR" altLang="en-US" sz="1400" dirty="0"/>
              <a:t>는 </a:t>
            </a:r>
            <a:r>
              <a:rPr lang="en-US" altLang="ko-KR" sz="1400" dirty="0"/>
              <a:t>non-static</a:t>
            </a:r>
            <a:r>
              <a:rPr lang="ko-KR" altLang="en-US" sz="1400" dirty="0"/>
              <a:t>이므로 컴파일 오류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128534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9232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08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전역 변수와 전역 함수를 만들 때 활용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공유 멤버를 만들고자 할 때</a:t>
            </a:r>
            <a:endParaRPr lang="en-US" altLang="ko-KR" dirty="0"/>
          </a:p>
          <a:p>
            <a:pPr lvl="1"/>
            <a:r>
              <a:rPr lang="en-US" altLang="ko-KR" dirty="0"/>
              <a:t>static</a:t>
            </a:r>
            <a:r>
              <a:rPr lang="ko-KR" altLang="en-US" dirty="0"/>
              <a:t>으로 선언한 멤버는 클래스의 객체들 사이에 공유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4-11 : static </a:t>
            </a:r>
            <a:r>
              <a:rPr lang="ko-KR" altLang="en-US" dirty="0"/>
              <a:t>멤버를 가진 </a:t>
            </a:r>
            <a:r>
              <a:rPr lang="en-US" altLang="ko-KR" dirty="0" err="1"/>
              <a:t>Calc</a:t>
            </a:r>
            <a:r>
              <a:rPr lang="en-US" altLang="ko-KR" dirty="0"/>
              <a:t> </a:t>
            </a:r>
            <a:r>
              <a:rPr lang="ko-KR" altLang="en-US" dirty="0"/>
              <a:t>클래스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340768"/>
            <a:ext cx="6912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전역 함수로 작성하고자 하는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abs, max, min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3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 함수를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static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메소드를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작성하고 호출하는 사례를 보여라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4731" y="2060848"/>
            <a:ext cx="6408712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Calc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abs(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a) { return a&gt;0?a:-a; }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max(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return (a&gt;b)?</a:t>
            </a:r>
            <a:r>
              <a:rPr lang="en-US" altLang="ko-KR" sz="1600" dirty="0" err="1"/>
              <a:t>a:b</a:t>
            </a:r>
            <a:r>
              <a:rPr lang="en-US" altLang="ko-KR" sz="1600" dirty="0"/>
              <a:t>; }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min(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return (a&gt;b)?</a:t>
            </a:r>
            <a:r>
              <a:rPr lang="en-US" altLang="ko-KR" sz="1600" dirty="0" err="1"/>
              <a:t>b:a</a:t>
            </a:r>
            <a:r>
              <a:rPr lang="en-US" altLang="ko-KR" sz="1600" dirty="0"/>
              <a:t>; 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CalcEx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Calc.abs</a:t>
            </a:r>
            <a:r>
              <a:rPr lang="en-US" altLang="ko-KR" sz="1600" b="1" dirty="0"/>
              <a:t>(-5)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Calc.max</a:t>
            </a:r>
            <a:r>
              <a:rPr lang="en-US" altLang="ko-KR" sz="1600" b="1" dirty="0"/>
              <a:t>(10, 8)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Calc.min</a:t>
            </a:r>
            <a:r>
              <a:rPr lang="en-US" altLang="ko-KR" sz="1600" b="1" dirty="0"/>
              <a:t>(-3, -8)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737827" y="5445224"/>
            <a:ext cx="6415616" cy="86177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600" dirty="0"/>
              <a:t>5</a:t>
            </a:r>
          </a:p>
          <a:p>
            <a:r>
              <a:rPr lang="en-US" altLang="ko-KR" sz="1600" dirty="0"/>
              <a:t>10</a:t>
            </a:r>
          </a:p>
          <a:p>
            <a:r>
              <a:rPr lang="en-US" altLang="ko-KR" sz="1600" dirty="0"/>
              <a:t>-8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2355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오직 </a:t>
            </a:r>
            <a:r>
              <a:rPr lang="en-US" altLang="ko-KR" dirty="0"/>
              <a:t>static </a:t>
            </a:r>
            <a:r>
              <a:rPr lang="ko-KR" altLang="en-US" dirty="0"/>
              <a:t>멤버만 접근 가능</a:t>
            </a:r>
            <a:endParaRPr lang="en-US" altLang="ko-KR" dirty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실행될 수 있기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non-static </a:t>
            </a:r>
            <a:r>
              <a:rPr lang="ko-KR" altLang="en-US" dirty="0"/>
              <a:t>멤버 활용 불가</a:t>
            </a:r>
            <a:endParaRPr lang="en-US" altLang="ko-KR" dirty="0"/>
          </a:p>
          <a:p>
            <a:pPr lvl="2"/>
            <a:r>
              <a:rPr lang="en-US" altLang="ko-KR" dirty="0"/>
              <a:t>non-static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멤버 사용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12293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02926"/>
            <a:ext cx="5904656" cy="3894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자바 상속 </a:t>
            </a:r>
            <a:endParaRPr lang="en-US" altLang="ko-KR" sz="1800" dirty="0"/>
          </a:p>
          <a:p>
            <a:pPr lvl="1"/>
            <a:r>
              <a:rPr lang="ko-KR" altLang="en-US" sz="1600" dirty="0"/>
              <a:t>상위 클래스의 멤버를 하위 클래스가 물려받음</a:t>
            </a:r>
            <a:endParaRPr lang="en-US" altLang="ko-KR" sz="1600" dirty="0"/>
          </a:p>
          <a:p>
            <a:pPr lvl="2"/>
            <a:r>
              <a:rPr lang="ko-KR" altLang="en-US" sz="1400" dirty="0"/>
              <a:t>상위 클래스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수퍼</a:t>
            </a:r>
            <a:r>
              <a:rPr lang="ko-KR" altLang="en-US" sz="1400" dirty="0"/>
              <a:t> 클래스</a:t>
            </a:r>
            <a:endParaRPr lang="en-US" altLang="ko-KR" sz="1400" dirty="0"/>
          </a:p>
          <a:p>
            <a:pPr lvl="2"/>
            <a:r>
              <a:rPr lang="ko-KR" altLang="en-US" sz="1400" dirty="0"/>
              <a:t>하위 클래스 </a:t>
            </a:r>
            <a:r>
              <a:rPr lang="en-US" altLang="ko-KR" sz="1400" dirty="0"/>
              <a:t>: </a:t>
            </a:r>
            <a:r>
              <a:rPr lang="ko-KR" altLang="en-US" sz="1400" dirty="0"/>
              <a:t>서브 클래스</a:t>
            </a:r>
            <a:r>
              <a:rPr lang="en-US" altLang="ko-KR" sz="1400" dirty="0"/>
              <a:t>,  </a:t>
            </a:r>
            <a:r>
              <a:rPr lang="ko-KR" altLang="en-US" sz="1400" dirty="0" err="1"/>
              <a:t>수퍼</a:t>
            </a:r>
            <a:r>
              <a:rPr lang="ko-KR" altLang="en-US" sz="1400" dirty="0"/>
              <a:t> 클래스 코드의 재사용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특성 추가 가능</a:t>
            </a:r>
            <a:endParaRPr lang="en-US" altLang="ko-KR" sz="1400" dirty="0"/>
          </a:p>
          <a:p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555776" y="5007182"/>
            <a:ext cx="57606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67544" y="2918951"/>
            <a:ext cx="1080120" cy="294026"/>
          </a:xfrm>
          <a:prstGeom prst="wedgeRoundRectCallout">
            <a:avLst>
              <a:gd name="adj1" fmla="val 65112"/>
              <a:gd name="adj2" fmla="val -82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슈퍼 클래스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83568" y="4726703"/>
            <a:ext cx="1008112" cy="298411"/>
          </a:xfrm>
          <a:prstGeom prst="wedgeRoundRectCallout">
            <a:avLst>
              <a:gd name="adj1" fmla="val 101328"/>
              <a:gd name="adj2" fmla="val 782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서브 클래스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868144" y="5761599"/>
            <a:ext cx="1944216" cy="830054"/>
            <a:chOff x="5868144" y="5761599"/>
            <a:chExt cx="1944216" cy="830054"/>
          </a:xfrm>
        </p:grpSpPr>
        <p:sp>
          <p:nvSpPr>
            <p:cNvPr id="16" name="모서리가 둥근 사각형 설명선 15"/>
            <p:cNvSpPr/>
            <p:nvPr/>
          </p:nvSpPr>
          <p:spPr>
            <a:xfrm>
              <a:off x="5868144" y="6098594"/>
              <a:ext cx="1944216" cy="493059"/>
            </a:xfrm>
            <a:prstGeom prst="wedgeRoundRectCallout">
              <a:avLst>
                <a:gd name="adj1" fmla="val -7934"/>
                <a:gd name="adj2" fmla="val -514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서브 클래스 객체는 슈퍼 클래스의 멤버와 서브 클래스의 멤버를 모두 가짐</a:t>
              </a:r>
            </a:p>
          </p:txBody>
        </p:sp>
        <p:sp>
          <p:nvSpPr>
            <p:cNvPr id="4" name="자유형 3"/>
            <p:cNvSpPr/>
            <p:nvPr/>
          </p:nvSpPr>
          <p:spPr>
            <a:xfrm>
              <a:off x="6601905" y="5761599"/>
              <a:ext cx="136246" cy="346238"/>
            </a:xfrm>
            <a:custGeom>
              <a:avLst/>
              <a:gdLst>
                <a:gd name="connsiteX0" fmla="*/ 11959 w 136246"/>
                <a:gd name="connsiteY0" fmla="*/ 337360 h 346238"/>
                <a:gd name="connsiteX1" fmla="*/ 11959 w 136246"/>
                <a:gd name="connsiteY1" fmla="*/ 9 h 346238"/>
                <a:gd name="connsiteX2" fmla="*/ 136246 w 136246"/>
                <a:gd name="connsiteY2" fmla="*/ 346238 h 34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46" h="346238">
                  <a:moveTo>
                    <a:pt x="11959" y="337360"/>
                  </a:moveTo>
                  <a:cubicBezTo>
                    <a:pt x="1602" y="167944"/>
                    <a:pt x="-8755" y="-1471"/>
                    <a:pt x="11959" y="9"/>
                  </a:cubicBezTo>
                  <a:cubicBezTo>
                    <a:pt x="32673" y="1489"/>
                    <a:pt x="84459" y="173863"/>
                    <a:pt x="136246" y="346238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객체 없이도 사용 가능하므로</a:t>
            </a:r>
            <a:r>
              <a:rPr lang="en-US" altLang="ko-KR" dirty="0"/>
              <a:t>, 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636912"/>
            <a:ext cx="7756823" cy="93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945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클래스와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클래스 </a:t>
            </a:r>
            <a:r>
              <a:rPr lang="en-US" altLang="ko-KR" dirty="0"/>
              <a:t>- </a:t>
            </a:r>
            <a:r>
              <a:rPr lang="ko-KR" altLang="en-US" dirty="0"/>
              <a:t>더 이상 클래스 상속 불가능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final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더 이상 </a:t>
            </a:r>
            <a:r>
              <a:rPr lang="ko-KR" altLang="en-US" dirty="0" err="1"/>
              <a:t>오버라이딩</a:t>
            </a:r>
            <a:r>
              <a:rPr lang="ko-KR" altLang="en-US" dirty="0"/>
              <a:t> 불가능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final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FinalClass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.....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DerivedClass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FinalClass</a:t>
            </a:r>
            <a:r>
              <a:rPr lang="en-US" altLang="ko-KR" sz="1400" dirty="0"/>
              <a:t> { // </a:t>
            </a:r>
            <a:r>
              <a:rPr lang="ko-KR" altLang="en-US" sz="1400" b="1" dirty="0"/>
              <a:t>컴파일 오류</a:t>
            </a:r>
          </a:p>
          <a:p>
            <a:pPr lvl="1"/>
            <a:r>
              <a:rPr lang="en-US" altLang="ko-KR" sz="1400" dirty="0"/>
              <a:t>.....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finalMethod</a:t>
            </a:r>
            <a:r>
              <a:rPr lang="en-US" altLang="ko-KR" sz="1400" dirty="0"/>
              <a:t>() { ... }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finalMethod</a:t>
            </a:r>
            <a:r>
              <a:rPr lang="en-US" altLang="ko-KR" sz="1400" dirty="0"/>
              <a:t>() { ... } // </a:t>
            </a:r>
            <a:r>
              <a:rPr lang="ko-KR" altLang="en-US" sz="1400" b="1" dirty="0"/>
              <a:t>컴파일 오류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오버라이딩</a:t>
            </a:r>
            <a:r>
              <a:rPr lang="ko-KR" altLang="en-US" sz="1400" dirty="0"/>
              <a:t> 할 수 없음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13" y="2509257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14" y="5353799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456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final </a:t>
            </a:r>
            <a:r>
              <a:rPr lang="ko-KR" altLang="en-US"/>
              <a:t>필드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final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/>
              <a:t>상수 선언</a:t>
            </a:r>
            <a:endParaRPr lang="en-US" altLang="ko-KR" dirty="0"/>
          </a:p>
          <a:p>
            <a:pPr lvl="1"/>
            <a:r>
              <a:rPr lang="ko-KR" altLang="en-US" dirty="0"/>
              <a:t>상수를 선언할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상수 필드는 선언 시에 초기 값을 지정하여야 한다</a:t>
            </a:r>
            <a:endParaRPr lang="en-US" altLang="ko-KR" dirty="0"/>
          </a:p>
          <a:p>
            <a:pPr lvl="1"/>
            <a:r>
              <a:rPr lang="ko-KR" altLang="en-US" dirty="0"/>
              <a:t>상수 필드는 실행 중에 값을 변경할 수 없다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FinalFieldClass</a:t>
            </a:r>
            <a:r>
              <a:rPr lang="en-US" altLang="ko-KR" sz="1400" dirty="0"/>
              <a:t> {</a:t>
            </a:r>
            <a:endParaRPr lang="ko-KR" altLang="en-US" sz="1400" dirty="0"/>
          </a:p>
          <a:p>
            <a:pPr lvl="1"/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ROWS = 10; // </a:t>
            </a:r>
            <a:r>
              <a:rPr lang="ko-KR" altLang="en-US" sz="1400" dirty="0"/>
              <a:t>상수 정의</a:t>
            </a:r>
            <a:r>
              <a:rPr lang="en-US" altLang="ko-KR" sz="1400" dirty="0"/>
              <a:t>, </a:t>
            </a:r>
            <a:r>
              <a:rPr lang="ko-KR" altLang="en-US" sz="1400" dirty="0"/>
              <a:t>이때 초기 값</a:t>
            </a:r>
            <a:r>
              <a:rPr lang="en-US" altLang="ko-KR" sz="1400" dirty="0"/>
              <a:t>(10)</a:t>
            </a:r>
            <a:r>
              <a:rPr lang="ko-KR" altLang="en-US" sz="1400" dirty="0"/>
              <a:t>을 반드시 설정</a:t>
            </a:r>
          </a:p>
          <a:p>
            <a:pPr lvl="1"/>
            <a:endParaRPr lang="en-US" altLang="ko-KR" sz="1400" dirty="0"/>
          </a:p>
          <a:p>
            <a:pPr lvl="1"/>
            <a:r>
              <a:rPr lang="en-US" altLang="ko-KR" sz="1400" dirty="0"/>
              <a:t>void f() {</a:t>
            </a:r>
            <a:endParaRPr lang="ko-KR" altLang="en-US" sz="14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[ROWS]; // </a:t>
            </a:r>
            <a:r>
              <a:rPr lang="ko-KR" altLang="en-US" sz="1400" dirty="0"/>
              <a:t>상수 활용</a:t>
            </a:r>
          </a:p>
          <a:p>
            <a:pPr lvl="2"/>
            <a:r>
              <a:rPr lang="en-US" altLang="ko-KR" sz="1400" strike="sngStrike" dirty="0"/>
              <a:t>ROWS = 30;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b="1" dirty="0"/>
              <a:t>컴파일 오류 발생</a:t>
            </a:r>
            <a:r>
              <a:rPr lang="en-US" altLang="ko-KR" sz="1400" dirty="0"/>
              <a:t>, final </a:t>
            </a:r>
            <a:r>
              <a:rPr lang="ko-KR" altLang="en-US" sz="1400" dirty="0"/>
              <a:t>필드 값을 변경할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/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SharedClass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b="1" dirty="0"/>
              <a:t>public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static final</a:t>
            </a:r>
            <a:r>
              <a:rPr lang="en-US" altLang="ko-KR" sz="1400" dirty="0"/>
              <a:t> double PI = 3.14;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67" y="5322072"/>
            <a:ext cx="326901" cy="2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객체 지향 특성 </a:t>
            </a:r>
            <a:r>
              <a:rPr lang="en-US" altLang="ko-KR" dirty="0"/>
              <a:t>: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1340768"/>
            <a:ext cx="8153400" cy="171109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다형성</a:t>
            </a:r>
            <a:endParaRPr lang="en-US" altLang="ko-KR" dirty="0"/>
          </a:p>
          <a:p>
            <a:pPr lvl="1"/>
            <a:r>
              <a:rPr lang="ko-KR" altLang="en-US" dirty="0"/>
              <a:t>같은 이름의 </a:t>
            </a:r>
            <a:r>
              <a:rPr lang="ko-KR" altLang="en-US" dirty="0" err="1"/>
              <a:t>메소드가</a:t>
            </a:r>
            <a:r>
              <a:rPr lang="ko-KR" altLang="en-US" dirty="0"/>
              <a:t> 클래스 혹은 객체에 따라 다르게 구현되는 것</a:t>
            </a:r>
            <a:endParaRPr lang="en-US" altLang="ko-KR" dirty="0"/>
          </a:p>
          <a:p>
            <a:pPr lvl="1"/>
            <a:r>
              <a:rPr lang="ko-KR" altLang="en-US" dirty="0" err="1"/>
              <a:t>다형성</a:t>
            </a:r>
            <a:r>
              <a:rPr lang="ko-KR" altLang="en-US" dirty="0"/>
              <a:t> 사례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/>
              <a:t>한 클래스 내에서 같은 이름이지만 다르게 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동일한 이름으로 서브 클래스마다 다르게 구현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59122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언어의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소프트웨어의 생산성 향상</a:t>
            </a:r>
            <a:endParaRPr lang="en-US" altLang="ko-KR" dirty="0"/>
          </a:p>
          <a:p>
            <a:pPr lvl="1"/>
            <a:r>
              <a:rPr lang="ko-KR" altLang="en-US" dirty="0"/>
              <a:t>컴퓨터 산업 발전에 따라 소프트웨어의 생명 주기</a:t>
            </a:r>
            <a:r>
              <a:rPr lang="en-US" altLang="ko-KR" dirty="0"/>
              <a:t>(life cycle)</a:t>
            </a:r>
            <a:r>
              <a:rPr lang="ko-KR" altLang="en-US" dirty="0"/>
              <a:t> 단축</a:t>
            </a:r>
            <a:endParaRPr lang="en-US" altLang="ko-KR" dirty="0"/>
          </a:p>
          <a:p>
            <a:pPr lvl="2"/>
            <a:r>
              <a:rPr lang="ko-KR" altLang="en-US" dirty="0"/>
              <a:t>소프트웨어를 빠른 속도로 생산할 필요성 증대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캡슐화 등 소프트웨어 재사용을 위한 여러 장치 내장</a:t>
            </a:r>
            <a:endParaRPr lang="en-US" altLang="ko-KR" dirty="0"/>
          </a:p>
          <a:p>
            <a:pPr lvl="2"/>
            <a:r>
              <a:rPr lang="ko-KR" altLang="en-US" dirty="0"/>
              <a:t>소프트웨어 재사용과 부분 수정 빠름</a:t>
            </a:r>
            <a:endParaRPr lang="en-US" altLang="ko-KR" dirty="0"/>
          </a:p>
          <a:p>
            <a:pPr lvl="2"/>
            <a:r>
              <a:rPr lang="ko-KR" altLang="en-US" dirty="0"/>
              <a:t>소프트웨어를 다시 만드는 부담 대폭 줄임</a:t>
            </a:r>
            <a:endParaRPr lang="en-US" altLang="ko-KR" dirty="0"/>
          </a:p>
          <a:p>
            <a:pPr lvl="2"/>
            <a:r>
              <a:rPr lang="ko-KR" altLang="en-US" dirty="0"/>
              <a:t>소프트웨어 생산성 향상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실세계에</a:t>
            </a:r>
            <a:r>
              <a:rPr lang="ko-KR" altLang="en-US" dirty="0"/>
              <a:t> 대한 쉬운 모델링</a:t>
            </a:r>
            <a:endParaRPr lang="en-US" altLang="ko-KR" dirty="0"/>
          </a:p>
          <a:p>
            <a:pPr lvl="1"/>
            <a:r>
              <a:rPr lang="ko-KR" altLang="en-US" dirty="0"/>
              <a:t>초기 프로그래밍</a:t>
            </a:r>
            <a:endParaRPr lang="en-US" altLang="ko-KR" dirty="0"/>
          </a:p>
          <a:p>
            <a:pPr lvl="2"/>
            <a:r>
              <a:rPr lang="ko-KR" altLang="en-US" dirty="0"/>
              <a:t>수학 계산</a:t>
            </a:r>
            <a:r>
              <a:rPr lang="en-US" altLang="ko-KR" dirty="0"/>
              <a:t>/</a:t>
            </a:r>
            <a:r>
              <a:rPr lang="ko-KR" altLang="en-US" dirty="0"/>
              <a:t>통계 처리를 하는 등 처리 과정</a:t>
            </a:r>
            <a:r>
              <a:rPr lang="en-US" altLang="ko-KR" dirty="0"/>
              <a:t>, </a:t>
            </a:r>
            <a:r>
              <a:rPr lang="ko-KR" altLang="en-US" dirty="0"/>
              <a:t>계산 절차 중요</a:t>
            </a:r>
            <a:endParaRPr lang="en-US" altLang="ko-KR" dirty="0"/>
          </a:p>
          <a:p>
            <a:pPr lvl="1"/>
            <a:r>
              <a:rPr lang="ko-KR" altLang="en-US" dirty="0"/>
              <a:t>현대 프로그래밍</a:t>
            </a:r>
            <a:endParaRPr lang="en-US" altLang="ko-KR" dirty="0"/>
          </a:p>
          <a:p>
            <a:pPr lvl="2"/>
            <a:r>
              <a:rPr lang="ko-KR" altLang="en-US" dirty="0"/>
              <a:t>컴퓨터가 산업 전반에 활용</a:t>
            </a:r>
            <a:endParaRPr lang="en-US" altLang="ko-KR" dirty="0"/>
          </a:p>
          <a:p>
            <a:pPr lvl="2"/>
            <a:r>
              <a:rPr lang="ko-KR" altLang="en-US" dirty="0" err="1"/>
              <a:t>실세계에서</a:t>
            </a:r>
            <a:r>
              <a:rPr lang="ko-KR" altLang="en-US" dirty="0"/>
              <a:t> 발생하는 일을 프로그래밍</a:t>
            </a:r>
            <a:endParaRPr lang="en-US" altLang="ko-KR" dirty="0"/>
          </a:p>
          <a:p>
            <a:pPr lvl="2"/>
            <a:r>
              <a:rPr lang="ko-KR" altLang="en-US" dirty="0" err="1"/>
              <a:t>실세계에서는</a:t>
            </a:r>
            <a:r>
              <a:rPr lang="ko-KR" altLang="en-US" dirty="0"/>
              <a:t> 절차나 과정보다 물체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들의 상호 작용으로 묘사하는 것이 용이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중심적 언어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5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절차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작업 순서를 표현하는 컴퓨터 명령 집합</a:t>
            </a:r>
            <a:endParaRPr lang="en-US" altLang="ko-KR" sz="1600" dirty="0"/>
          </a:p>
          <a:p>
            <a:pPr lvl="1"/>
            <a:r>
              <a:rPr lang="ko-KR" altLang="en-US" sz="1600" dirty="0"/>
              <a:t>함수들의 집합으로 프로그램 작성</a:t>
            </a:r>
            <a:endParaRPr lang="en-US" altLang="ko-KR" sz="1600" dirty="0"/>
          </a:p>
          <a:p>
            <a:r>
              <a:rPr lang="ko-KR" altLang="en-US" sz="1800" dirty="0"/>
              <a:t>객체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컴퓨터가 수행하는 작업을 객체들간의 상호 작용으로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클래스 혹은 객체들의 집합으로 프로그램 작성</a:t>
            </a:r>
            <a:endParaRPr lang="en-US" altLang="ko-KR" sz="1600" dirty="0"/>
          </a:p>
          <a:p>
            <a:pPr lvl="2"/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4" y="3503425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939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3472</TotalTime>
  <Words>2442</Words>
  <Application>Microsoft Office PowerPoint</Application>
  <PresentationFormat>화면 슬라이드 쇼(4:3)</PresentationFormat>
  <Paragraphs>812</Paragraphs>
  <Slides>62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HY강B</vt:lpstr>
      <vt:lpstr>HY나무L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학습 목표</vt:lpstr>
      <vt:lpstr>세상 모든 것이 객체다</vt:lpstr>
      <vt:lpstr>자바의 객체 지향 특성 : 캡슐화</vt:lpstr>
      <vt:lpstr>자바의 객체 지향 특성 : 상속</vt:lpstr>
      <vt:lpstr>자바 상속</vt:lpstr>
      <vt:lpstr>자바의 객체 지향 특성 : 다형성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자바 클래스 구성</vt:lpstr>
      <vt:lpstr>예제 4-1 : Circle 클래스의 객체 생성 및 활용</vt:lpstr>
      <vt:lpstr>PowerPoint 프레젠테이션</vt:lpstr>
      <vt:lpstr>예제 4-2 : Rectangle 클래스 만들기 연습</vt:lpstr>
      <vt:lpstr>생성자 개념과 목적</vt:lpstr>
      <vt:lpstr>예제 4-3 : 두 개의 생성자를 가진 Circle 클래스</vt:lpstr>
      <vt:lpstr>생성자의 특징</vt:lpstr>
      <vt:lpstr>예제 4-4 : 생성자 선언 및 호출 연습</vt:lpstr>
      <vt:lpstr>기본 생성자</vt:lpstr>
      <vt:lpstr>기본 생성자가 자동 생성되는 경우</vt:lpstr>
      <vt:lpstr>기본 생성자가 자동 생성되지 않는 경우</vt:lpstr>
      <vt:lpstr>this 레퍼런스</vt:lpstr>
      <vt:lpstr>객체 속에서의 this</vt:lpstr>
      <vt:lpstr>this 요약</vt:lpstr>
      <vt:lpstr>this()로 다른 생성자 호출</vt:lpstr>
      <vt:lpstr>예제 4-5 this()로 다른 생성자 호출</vt:lpstr>
      <vt:lpstr>객체 배열</vt:lpstr>
      <vt:lpstr>객체 배열 선언과 생성 과정</vt:lpstr>
      <vt:lpstr>예제 4-6 : Circle 배열 만들기</vt:lpstr>
      <vt:lpstr>예제 4-7 : 객체 배열 만들기 연습</vt:lpstr>
      <vt:lpstr>메소드</vt:lpstr>
      <vt:lpstr>인자 전달 – 기본 타입의 값이 전달되는 경우</vt:lpstr>
      <vt:lpstr>인자 전달 – 객체가 전달되는 경우</vt:lpstr>
      <vt:lpstr>인자 전달 - 배열이 전달되는 경우</vt:lpstr>
      <vt:lpstr>예제 4-8 : 인자로 배열이 전달되는 예</vt:lpstr>
      <vt:lpstr>메소드 오버로딩</vt:lpstr>
      <vt:lpstr>성공한 오버로딩과 메소드 호출</vt:lpstr>
      <vt:lpstr>오버로딩 실패 사례</vt:lpstr>
      <vt:lpstr>객체 치환 시 주의할 점</vt:lpstr>
      <vt:lpstr>객체 소멸</vt:lpstr>
      <vt:lpstr>가비지</vt:lpstr>
      <vt:lpstr>예제 4-9 : 가비지의 발생</vt:lpstr>
      <vt:lpstr>가비지 컬렉션</vt:lpstr>
      <vt:lpstr>자바의 패키지 개념</vt:lpstr>
      <vt:lpstr>접근 지정자</vt:lpstr>
      <vt:lpstr>클래스 접근 지정</vt:lpstr>
      <vt:lpstr>멤버 접근 지정</vt:lpstr>
      <vt:lpstr>멤버 접근 지정 사례</vt:lpstr>
      <vt:lpstr>PowerPoint 프레젠테이션</vt:lpstr>
      <vt:lpstr>예제 4-10 : 멤버의 접근 지정자</vt:lpstr>
      <vt:lpstr>static 멤버</vt:lpstr>
      <vt:lpstr>static 멤버의 생성</vt:lpstr>
      <vt:lpstr>static 멤버와 non-static 멤버 특성 정리</vt:lpstr>
      <vt:lpstr>static 멤버 사용</vt:lpstr>
      <vt:lpstr>static의 활용</vt:lpstr>
      <vt:lpstr>예제 4-11 : static 멤버를 가진 Calc 클래스 작성</vt:lpstr>
      <vt:lpstr>static 메소드의 제약 조건 1</vt:lpstr>
      <vt:lpstr>static 메소드의 제약 조건 2</vt:lpstr>
      <vt:lpstr>final 클래스와 메소드</vt:lpstr>
      <vt:lpstr>final 필드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노재학</cp:lastModifiedBy>
  <cp:revision>209</cp:revision>
  <dcterms:created xsi:type="dcterms:W3CDTF">2011-08-27T14:53:28Z</dcterms:created>
  <dcterms:modified xsi:type="dcterms:W3CDTF">2017-09-06T00:29:29Z</dcterms:modified>
</cp:coreProperties>
</file>